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90" r:id="rId1"/>
  </p:sldMasterIdLst>
  <p:sldIdLst>
    <p:sldId id="256" r:id="rId2"/>
    <p:sldId id="296" r:id="rId3"/>
    <p:sldId id="259" r:id="rId4"/>
    <p:sldId id="260" r:id="rId5"/>
    <p:sldId id="261" r:id="rId6"/>
    <p:sldId id="262" r:id="rId7"/>
    <p:sldId id="263" r:id="rId8"/>
    <p:sldId id="264" r:id="rId9"/>
    <p:sldId id="265" r:id="rId10"/>
    <p:sldId id="269" r:id="rId11"/>
    <p:sldId id="266" r:id="rId12"/>
    <p:sldId id="271" r:id="rId13"/>
    <p:sldId id="272" r:id="rId14"/>
    <p:sldId id="267" r:id="rId15"/>
    <p:sldId id="268" r:id="rId16"/>
    <p:sldId id="281" r:id="rId17"/>
    <p:sldId id="285" r:id="rId18"/>
    <p:sldId id="286" r:id="rId19"/>
    <p:sldId id="288" r:id="rId20"/>
    <p:sldId id="287" r:id="rId21"/>
    <p:sldId id="289" r:id="rId22"/>
    <p:sldId id="290" r:id="rId23"/>
    <p:sldId id="291" r:id="rId24"/>
    <p:sldId id="294" r:id="rId25"/>
    <p:sldId id="292" r:id="rId26"/>
    <p:sldId id="293" r:id="rId27"/>
    <p:sldId id="295" r:id="rId28"/>
    <p:sldId id="273" r:id="rId29"/>
    <p:sldId id="282" r:id="rId30"/>
    <p:sldId id="283" r:id="rId31"/>
  </p:sldIdLst>
  <p:sldSz cx="7556500" cy="10699750"/>
  <p:notesSz cx="7556500" cy="106997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 I H A L" initials="NIHAL" lastIdx="0" clrIdx="0">
    <p:extLst>
      <p:ext uri="{19B8F6BF-5375-455C-9EA6-DF929625EA0E}">
        <p15:presenceInfo xmlns:p15="http://schemas.microsoft.com/office/powerpoint/2012/main" userId="N I H A 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26" autoAdjust="0"/>
    <p:restoredTop sz="94660"/>
  </p:normalViewPr>
  <p:slideViewPr>
    <p:cSldViewPr>
      <p:cViewPr varScale="1">
        <p:scale>
          <a:sx n="44" d="100"/>
          <a:sy n="44" d="100"/>
        </p:scale>
        <p:origin x="2178" y="66"/>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1188862"/>
            <a:ext cx="5665899" cy="83220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5745632" y="1188862"/>
            <a:ext cx="1813088" cy="8322029"/>
          </a:xfrm>
          <a:prstGeom prst="rect">
            <a:avLst/>
          </a:prstGeom>
          <a:solidFill>
            <a:srgbClr val="C3C3C3">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63083" y="2025819"/>
            <a:ext cx="4533900" cy="5078815"/>
          </a:xfrm>
        </p:spPr>
        <p:txBody>
          <a:bodyPr anchor="b">
            <a:normAutofit/>
          </a:bodyPr>
          <a:lstStyle>
            <a:lvl1pPr algn="l">
              <a:defRPr sz="4463" spc="-83"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81780" y="7286449"/>
            <a:ext cx="4533900" cy="1426633"/>
          </a:xfrm>
        </p:spPr>
        <p:txBody>
          <a:bodyPr anchor="t">
            <a:normAutofit/>
          </a:bodyPr>
          <a:lstStyle>
            <a:lvl1pPr marL="0" indent="0" algn="l">
              <a:buNone/>
              <a:defRPr sz="1653" cap="none" spc="0" baseline="0">
                <a:solidFill>
                  <a:schemeClr val="accent1">
                    <a:lumMod val="20000"/>
                    <a:lumOff val="80000"/>
                  </a:schemeClr>
                </a:solidFill>
              </a:defRPr>
            </a:lvl1pPr>
            <a:lvl2pPr marL="377830" indent="0" algn="ctr">
              <a:buNone/>
              <a:defRPr sz="1653"/>
            </a:lvl2pPr>
            <a:lvl3pPr marL="755660" indent="0" algn="ctr">
              <a:buNone/>
              <a:defRPr sz="1653"/>
            </a:lvl3pPr>
            <a:lvl4pPr marL="1133490" indent="0" algn="ctr">
              <a:buNone/>
              <a:defRPr sz="1653"/>
            </a:lvl4pPr>
            <a:lvl5pPr marL="1511320" indent="0" algn="ctr">
              <a:buNone/>
              <a:defRPr sz="1653"/>
            </a:lvl5pPr>
            <a:lvl6pPr marL="1889150" indent="0" algn="ctr">
              <a:buNone/>
              <a:defRPr sz="1653"/>
            </a:lvl6pPr>
            <a:lvl7pPr marL="2266980" indent="0" algn="ctr">
              <a:buNone/>
              <a:defRPr sz="1653"/>
            </a:lvl7pPr>
            <a:lvl8pPr marL="2644811" indent="0" algn="ctr">
              <a:buNone/>
              <a:defRPr sz="1653"/>
            </a:lvl8pPr>
            <a:lvl9pPr marL="3022641" indent="0" algn="ctr">
              <a:buNone/>
              <a:defRPr sz="165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6/25/2023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40640">
              <a:lnSpc>
                <a:spcPct val="100000"/>
              </a:lnSpc>
              <a:spcBef>
                <a:spcPts val="235"/>
              </a:spcBef>
            </a:pPr>
            <a:fld id="{81D60167-4931-47E6-BA6A-407CBD079E47}" type="slidenum">
              <a:rPr lang="en-IN" spc="-60" smtClean="0"/>
              <a:t>‹#›</a:t>
            </a:fld>
            <a:endParaRPr lang="en-IN" spc="-60" dirty="0"/>
          </a:p>
        </p:txBody>
      </p:sp>
    </p:spTree>
    <p:extLst>
      <p:ext uri="{BB962C8B-B14F-4D97-AF65-F5344CB8AC3E}">
        <p14:creationId xmlns:p14="http://schemas.microsoft.com/office/powerpoint/2010/main" val="4293968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6/25/2023</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40640">
              <a:lnSpc>
                <a:spcPct val="100000"/>
              </a:lnSpc>
              <a:spcBef>
                <a:spcPts val="235"/>
              </a:spcBef>
            </a:pPr>
            <a:fld id="{81D60167-4931-47E6-BA6A-407CBD079E47}" type="slidenum">
              <a:rPr lang="en-IN" spc="-60" smtClean="0"/>
              <a:t>‹#›</a:t>
            </a:fld>
            <a:endParaRPr lang="en-IN" spc="-60" dirty="0"/>
          </a:p>
        </p:txBody>
      </p:sp>
    </p:spTree>
    <p:extLst>
      <p:ext uri="{BB962C8B-B14F-4D97-AF65-F5344CB8AC3E}">
        <p14:creationId xmlns:p14="http://schemas.microsoft.com/office/powerpoint/2010/main" val="84229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6140" y="1545520"/>
            <a:ext cx="1747441" cy="772759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397300" y="1355302"/>
            <a:ext cx="4533900" cy="7989147"/>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6/25/2023</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40640">
              <a:lnSpc>
                <a:spcPct val="100000"/>
              </a:lnSpc>
              <a:spcBef>
                <a:spcPts val="235"/>
              </a:spcBef>
            </a:pPr>
            <a:fld id="{81D60167-4931-47E6-BA6A-407CBD079E47}" type="slidenum">
              <a:rPr lang="en-IN" spc="-60" smtClean="0"/>
              <a:t>‹#›</a:t>
            </a:fld>
            <a:endParaRPr lang="en-IN" spc="-60" dirty="0"/>
          </a:p>
        </p:txBody>
      </p:sp>
    </p:spTree>
    <p:extLst>
      <p:ext uri="{BB962C8B-B14F-4D97-AF65-F5344CB8AC3E}">
        <p14:creationId xmlns:p14="http://schemas.microsoft.com/office/powerpoint/2010/main" val="4025168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6/25/2023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40640">
              <a:lnSpc>
                <a:spcPct val="100000"/>
              </a:lnSpc>
              <a:spcBef>
                <a:spcPts val="235"/>
              </a:spcBef>
            </a:pPr>
            <a:fld id="{81D60167-4931-47E6-BA6A-407CBD079E47}" type="slidenum">
              <a:rPr lang="en-IN" spc="-60" smtClean="0"/>
              <a:t>‹#›</a:t>
            </a:fld>
            <a:endParaRPr lang="en-IN" spc="-60" dirty="0"/>
          </a:p>
        </p:txBody>
      </p:sp>
    </p:spTree>
    <p:extLst>
      <p:ext uri="{BB962C8B-B14F-4D97-AF65-F5344CB8AC3E}">
        <p14:creationId xmlns:p14="http://schemas.microsoft.com/office/powerpoint/2010/main" val="429114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7300" y="2025819"/>
            <a:ext cx="4533900" cy="5078815"/>
          </a:xfrm>
        </p:spPr>
        <p:txBody>
          <a:bodyPr anchor="b">
            <a:normAutofit/>
          </a:bodyPr>
          <a:lstStyle>
            <a:lvl1pPr>
              <a:defRPr sz="4463" b="0" spc="-83"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408634" y="7290097"/>
            <a:ext cx="4533900" cy="1426633"/>
          </a:xfrm>
        </p:spPr>
        <p:txBody>
          <a:bodyPr anchor="t">
            <a:normAutofit/>
          </a:bodyPr>
          <a:lstStyle>
            <a:lvl1pPr marL="0" indent="0">
              <a:buNone/>
              <a:defRPr sz="1653" cap="none" spc="0" baseline="0">
                <a:solidFill>
                  <a:schemeClr val="tx1">
                    <a:lumMod val="65000"/>
                    <a:lumOff val="35000"/>
                  </a:schemeClr>
                </a:solidFill>
              </a:defRPr>
            </a:lvl1pPr>
            <a:lvl2pPr marL="377830" indent="0">
              <a:buNone/>
              <a:defRPr sz="1488">
                <a:solidFill>
                  <a:schemeClr val="tx1">
                    <a:tint val="75000"/>
                  </a:schemeClr>
                </a:solidFill>
              </a:defRPr>
            </a:lvl2pPr>
            <a:lvl3pPr marL="755660" indent="0">
              <a:buNone/>
              <a:defRPr sz="1322">
                <a:solidFill>
                  <a:schemeClr val="tx1">
                    <a:tint val="75000"/>
                  </a:schemeClr>
                </a:solidFill>
              </a:defRPr>
            </a:lvl3pPr>
            <a:lvl4pPr marL="1133490" indent="0">
              <a:buNone/>
              <a:defRPr sz="1157">
                <a:solidFill>
                  <a:schemeClr val="tx1">
                    <a:tint val="75000"/>
                  </a:schemeClr>
                </a:solidFill>
              </a:defRPr>
            </a:lvl4pPr>
            <a:lvl5pPr marL="1511320" indent="0">
              <a:buNone/>
              <a:defRPr sz="1157">
                <a:solidFill>
                  <a:schemeClr val="tx1">
                    <a:tint val="75000"/>
                  </a:schemeClr>
                </a:solidFill>
              </a:defRPr>
            </a:lvl5pPr>
            <a:lvl6pPr marL="1889150" indent="0">
              <a:buNone/>
              <a:defRPr sz="1157">
                <a:solidFill>
                  <a:schemeClr val="tx1">
                    <a:tint val="75000"/>
                  </a:schemeClr>
                </a:solidFill>
              </a:defRPr>
            </a:lvl6pPr>
            <a:lvl7pPr marL="2266980" indent="0">
              <a:buNone/>
              <a:defRPr sz="1157">
                <a:solidFill>
                  <a:schemeClr val="tx1">
                    <a:tint val="75000"/>
                  </a:schemeClr>
                </a:solidFill>
              </a:defRPr>
            </a:lvl7pPr>
            <a:lvl8pPr marL="2644811" indent="0">
              <a:buNone/>
              <a:defRPr sz="1157">
                <a:solidFill>
                  <a:schemeClr val="tx1">
                    <a:tint val="75000"/>
                  </a:schemeClr>
                </a:solidFill>
              </a:defRPr>
            </a:lvl8pPr>
            <a:lvl9pPr marL="3022641" indent="0">
              <a:buNone/>
              <a:defRPr sz="115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6/25/2023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40640">
              <a:lnSpc>
                <a:spcPct val="100000"/>
              </a:lnSpc>
              <a:spcBef>
                <a:spcPts val="235"/>
              </a:spcBef>
            </a:pPr>
            <a:fld id="{81D60167-4931-47E6-BA6A-407CBD079E47}" type="slidenum">
              <a:rPr lang="en-IN" spc="-60" smtClean="0"/>
              <a:t>‹#›</a:t>
            </a:fld>
            <a:endParaRPr lang="en-IN" spc="-60" dirty="0"/>
          </a:p>
        </p:txBody>
      </p:sp>
    </p:spTree>
    <p:extLst>
      <p:ext uri="{BB962C8B-B14F-4D97-AF65-F5344CB8AC3E}">
        <p14:creationId xmlns:p14="http://schemas.microsoft.com/office/powerpoint/2010/main" val="320357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397299" y="1355302"/>
            <a:ext cx="2153603" cy="7989147"/>
          </a:xfrm>
        </p:spPr>
        <p:txBody>
          <a:bodyPr/>
          <a:lstStyle>
            <a:lvl1pPr>
              <a:defRPr sz="1570"/>
            </a:lvl1pPr>
            <a:lvl2pPr>
              <a:defRPr sz="1405"/>
            </a:lvl2pPr>
            <a:lvl3pPr>
              <a:defRPr sz="1240"/>
            </a:lvl3pPr>
            <a:lvl4pPr>
              <a:defRPr sz="1074"/>
            </a:lvl4pPr>
            <a:lvl5pPr>
              <a:defRPr sz="1074"/>
            </a:lvl5pPr>
            <a:lvl6pPr>
              <a:defRPr sz="1074"/>
            </a:lvl6pPr>
            <a:lvl7pPr>
              <a:defRPr sz="1074"/>
            </a:lvl7pPr>
            <a:lvl8pPr>
              <a:defRPr sz="1074"/>
            </a:lvl8pPr>
            <a:lvl9pPr>
              <a:defRPr sz="107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45605" y="1355302"/>
            <a:ext cx="2153603" cy="7989147"/>
          </a:xfrm>
        </p:spPr>
        <p:txBody>
          <a:bodyPr/>
          <a:lstStyle>
            <a:lvl1pPr>
              <a:defRPr sz="1570"/>
            </a:lvl1pPr>
            <a:lvl2pPr>
              <a:defRPr sz="1405"/>
            </a:lvl2pPr>
            <a:lvl3pPr>
              <a:defRPr sz="1240"/>
            </a:lvl3pPr>
            <a:lvl4pPr>
              <a:defRPr sz="1074"/>
            </a:lvl4pPr>
            <a:lvl5pPr>
              <a:defRPr sz="1074"/>
            </a:lvl5pPr>
            <a:lvl6pPr>
              <a:defRPr sz="1074"/>
            </a:lvl6pPr>
            <a:lvl7pPr>
              <a:defRPr sz="1074"/>
            </a:lvl7pPr>
            <a:lvl8pPr>
              <a:defRPr sz="1074"/>
            </a:lvl8pPr>
            <a:lvl9pPr>
              <a:defRPr sz="107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1D8BD707-D9CF-40AE-B4C6-C98DA3205C09}" type="datetimeFigureOut">
              <a:rPr lang="en-US" smtClean="0"/>
              <a:t>6/25/2023</a:t>
            </a:fld>
            <a:endParaRPr lang="en-US"/>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pPr marL="40640">
              <a:lnSpc>
                <a:spcPct val="100000"/>
              </a:lnSpc>
              <a:spcBef>
                <a:spcPts val="235"/>
              </a:spcBef>
            </a:pPr>
            <a:fld id="{81D60167-4931-47E6-BA6A-407CBD079E47}" type="slidenum">
              <a:rPr lang="en-IN" spc="-60" smtClean="0"/>
              <a:t>‹#›</a:t>
            </a:fld>
            <a:endParaRPr lang="en-IN" spc="-60" dirty="0"/>
          </a:p>
        </p:txBody>
      </p:sp>
    </p:spTree>
    <p:extLst>
      <p:ext uri="{BB962C8B-B14F-4D97-AF65-F5344CB8AC3E}">
        <p14:creationId xmlns:p14="http://schemas.microsoft.com/office/powerpoint/2010/main" val="1202758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397299" y="1596984"/>
            <a:ext cx="2153603" cy="1260193"/>
          </a:xfrm>
        </p:spPr>
        <p:txBody>
          <a:bodyPr anchor="b">
            <a:normAutofit/>
          </a:bodyPr>
          <a:lstStyle>
            <a:lvl1pPr marL="0" indent="0">
              <a:spcBef>
                <a:spcPts val="0"/>
              </a:spcBef>
              <a:buNone/>
              <a:defRPr sz="1570" b="1">
                <a:solidFill>
                  <a:schemeClr val="tx1">
                    <a:lumMod val="65000"/>
                    <a:lumOff val="35000"/>
                  </a:schemeClr>
                </a:solidFill>
              </a:defRPr>
            </a:lvl1pPr>
            <a:lvl2pPr marL="377830" indent="0">
              <a:buNone/>
              <a:defRPr sz="1570" b="1"/>
            </a:lvl2pPr>
            <a:lvl3pPr marL="755660" indent="0">
              <a:buNone/>
              <a:defRPr sz="1488" b="1"/>
            </a:lvl3pPr>
            <a:lvl4pPr marL="1133490" indent="0">
              <a:buNone/>
              <a:defRPr sz="1322" b="1"/>
            </a:lvl4pPr>
            <a:lvl5pPr marL="1511320" indent="0">
              <a:buNone/>
              <a:defRPr sz="1322" b="1"/>
            </a:lvl5pPr>
            <a:lvl6pPr marL="1889150" indent="0">
              <a:buNone/>
              <a:defRPr sz="1322" b="1"/>
            </a:lvl6pPr>
            <a:lvl7pPr marL="2266980" indent="0">
              <a:buNone/>
              <a:defRPr sz="1322" b="1"/>
            </a:lvl7pPr>
            <a:lvl8pPr marL="2644811" indent="0">
              <a:buNone/>
              <a:defRPr sz="1322" b="1"/>
            </a:lvl8pPr>
            <a:lvl9pPr marL="3022641" indent="0">
              <a:buNone/>
              <a:defRPr sz="1322" b="1"/>
            </a:lvl9pPr>
          </a:lstStyle>
          <a:p>
            <a:pPr lvl="0"/>
            <a:r>
              <a:rPr lang="en-US"/>
              <a:t>Edit Master text styles</a:t>
            </a:r>
          </a:p>
        </p:txBody>
      </p:sp>
      <p:sp>
        <p:nvSpPr>
          <p:cNvPr id="4" name="Content Placeholder 3"/>
          <p:cNvSpPr>
            <a:spLocks noGrp="1"/>
          </p:cNvSpPr>
          <p:nvPr>
            <p:ph sz="half" idx="2"/>
          </p:nvPr>
        </p:nvSpPr>
        <p:spPr>
          <a:xfrm>
            <a:off x="2397299" y="3012618"/>
            <a:ext cx="2153603" cy="6277187"/>
          </a:xfrm>
        </p:spPr>
        <p:txBody>
          <a:bodyPr/>
          <a:lstStyle>
            <a:lvl1pPr>
              <a:defRPr sz="1570"/>
            </a:lvl1pPr>
            <a:lvl2pPr>
              <a:defRPr sz="1405"/>
            </a:lvl2pPr>
            <a:lvl3pPr>
              <a:defRPr sz="1240"/>
            </a:lvl3pPr>
            <a:lvl4pPr>
              <a:defRPr sz="1074"/>
            </a:lvl4pPr>
            <a:lvl5pPr>
              <a:defRPr sz="1074"/>
            </a:lvl5pPr>
            <a:lvl6pPr>
              <a:defRPr sz="1074"/>
            </a:lvl6pPr>
            <a:lvl7pPr>
              <a:defRPr sz="1074"/>
            </a:lvl7pPr>
            <a:lvl8pPr>
              <a:defRPr sz="1074"/>
            </a:lvl8pPr>
            <a:lvl9pPr>
              <a:defRPr sz="107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45818" y="1596986"/>
            <a:ext cx="2153603" cy="1268697"/>
          </a:xfrm>
        </p:spPr>
        <p:txBody>
          <a:bodyPr anchor="b">
            <a:normAutofit/>
          </a:bodyPr>
          <a:lstStyle>
            <a:lvl1pPr marL="0" indent="0">
              <a:spcBef>
                <a:spcPts val="0"/>
              </a:spcBef>
              <a:buNone/>
              <a:defRPr sz="1570" b="1">
                <a:solidFill>
                  <a:schemeClr val="tx1">
                    <a:lumMod val="65000"/>
                    <a:lumOff val="35000"/>
                  </a:schemeClr>
                </a:solidFill>
              </a:defRPr>
            </a:lvl1pPr>
            <a:lvl2pPr marL="377830" indent="0">
              <a:buNone/>
              <a:defRPr sz="1570" b="1"/>
            </a:lvl2pPr>
            <a:lvl3pPr marL="755660" indent="0">
              <a:buNone/>
              <a:defRPr sz="1488" b="1"/>
            </a:lvl3pPr>
            <a:lvl4pPr marL="1133490" indent="0">
              <a:buNone/>
              <a:defRPr sz="1322" b="1"/>
            </a:lvl4pPr>
            <a:lvl5pPr marL="1511320" indent="0">
              <a:buNone/>
              <a:defRPr sz="1322" b="1"/>
            </a:lvl5pPr>
            <a:lvl6pPr marL="1889150" indent="0">
              <a:buNone/>
              <a:defRPr sz="1322" b="1"/>
            </a:lvl6pPr>
            <a:lvl7pPr marL="2266980" indent="0">
              <a:buNone/>
              <a:defRPr sz="1322" b="1"/>
            </a:lvl7pPr>
            <a:lvl8pPr marL="2644811" indent="0">
              <a:buNone/>
              <a:defRPr sz="1322" b="1"/>
            </a:lvl8pPr>
            <a:lvl9pPr marL="3022641" indent="0">
              <a:buNone/>
              <a:defRPr sz="1322" b="1"/>
            </a:lvl9pPr>
          </a:lstStyle>
          <a:p>
            <a:pPr lvl="0"/>
            <a:r>
              <a:rPr lang="en-US"/>
              <a:t>Edit Master text styles</a:t>
            </a:r>
          </a:p>
        </p:txBody>
      </p:sp>
      <p:sp>
        <p:nvSpPr>
          <p:cNvPr id="6" name="Content Placeholder 5"/>
          <p:cNvSpPr>
            <a:spLocks noGrp="1"/>
          </p:cNvSpPr>
          <p:nvPr>
            <p:ph sz="quarter" idx="4"/>
          </p:nvPr>
        </p:nvSpPr>
        <p:spPr>
          <a:xfrm>
            <a:off x="4845818" y="3012618"/>
            <a:ext cx="2153603" cy="6277187"/>
          </a:xfrm>
        </p:spPr>
        <p:txBody>
          <a:bodyPr/>
          <a:lstStyle>
            <a:lvl1pPr>
              <a:defRPr sz="1570"/>
            </a:lvl1pPr>
            <a:lvl2pPr>
              <a:defRPr sz="1405"/>
            </a:lvl2pPr>
            <a:lvl3pPr>
              <a:defRPr sz="1240"/>
            </a:lvl3pPr>
            <a:lvl4pPr>
              <a:defRPr sz="1074"/>
            </a:lvl4pPr>
            <a:lvl5pPr>
              <a:defRPr sz="1074"/>
            </a:lvl5pPr>
            <a:lvl6pPr>
              <a:defRPr sz="1074"/>
            </a:lvl6pPr>
            <a:lvl7pPr>
              <a:defRPr sz="1074"/>
            </a:lvl7pPr>
            <a:lvl8pPr>
              <a:defRPr sz="1074"/>
            </a:lvl8pPr>
            <a:lvl9pPr>
              <a:defRPr sz="107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1D8BD707-D9CF-40AE-B4C6-C98DA3205C09}" type="datetimeFigureOut">
              <a:rPr lang="en-US" smtClean="0"/>
              <a:t>6/25/2023</a:t>
            </a:fld>
            <a:endParaRPr lang="en-US"/>
          </a:p>
        </p:txBody>
      </p:sp>
      <p:sp>
        <p:nvSpPr>
          <p:cNvPr id="11" name="Footer Placeholder 10"/>
          <p:cNvSpPr>
            <a:spLocks noGrp="1"/>
          </p:cNvSpPr>
          <p:nvPr>
            <p:ph type="ftr" sz="quarter" idx="11"/>
          </p:nvPr>
        </p:nvSpPr>
        <p:spPr/>
        <p:txBody>
          <a:bodyPr/>
          <a:lstStyle/>
          <a:p>
            <a:endParaRPr lang="en-IN"/>
          </a:p>
        </p:txBody>
      </p:sp>
      <p:sp>
        <p:nvSpPr>
          <p:cNvPr id="12" name="Slide Number Placeholder 11"/>
          <p:cNvSpPr>
            <a:spLocks noGrp="1"/>
          </p:cNvSpPr>
          <p:nvPr>
            <p:ph type="sldNum" sz="quarter" idx="12"/>
          </p:nvPr>
        </p:nvSpPr>
        <p:spPr/>
        <p:txBody>
          <a:bodyPr/>
          <a:lstStyle/>
          <a:p>
            <a:pPr marL="40640">
              <a:lnSpc>
                <a:spcPct val="100000"/>
              </a:lnSpc>
              <a:spcBef>
                <a:spcPts val="235"/>
              </a:spcBef>
            </a:pPr>
            <a:fld id="{81D60167-4931-47E6-BA6A-407CBD079E47}" type="slidenum">
              <a:rPr lang="en-IN" spc="-60" smtClean="0"/>
              <a:t>‹#›</a:t>
            </a:fld>
            <a:endParaRPr lang="en-IN" spc="-60" dirty="0"/>
          </a:p>
        </p:txBody>
      </p:sp>
    </p:spTree>
    <p:extLst>
      <p:ext uri="{BB962C8B-B14F-4D97-AF65-F5344CB8AC3E}">
        <p14:creationId xmlns:p14="http://schemas.microsoft.com/office/powerpoint/2010/main" val="4016056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1D8BD707-D9CF-40AE-B4C6-C98DA3205C09}" type="datetimeFigureOut">
              <a:rPr lang="en-US" smtClean="0"/>
              <a:t>6/25/2023</a:t>
            </a:fld>
            <a:endParaRPr lang="en-US"/>
          </a:p>
        </p:txBody>
      </p:sp>
      <p:sp>
        <p:nvSpPr>
          <p:cNvPr id="7" name="Footer Placeholder 6"/>
          <p:cNvSpPr>
            <a:spLocks noGrp="1"/>
          </p:cNvSpPr>
          <p:nvPr>
            <p:ph type="ftr" sz="quarter" idx="11"/>
          </p:nvPr>
        </p:nvSpPr>
        <p:spPr/>
        <p:txBody>
          <a:bodyPr/>
          <a:lstStyle/>
          <a:p>
            <a:endParaRPr lang="en-IN"/>
          </a:p>
        </p:txBody>
      </p:sp>
      <p:sp>
        <p:nvSpPr>
          <p:cNvPr id="8" name="Slide Number Placeholder 7"/>
          <p:cNvSpPr>
            <a:spLocks noGrp="1"/>
          </p:cNvSpPr>
          <p:nvPr>
            <p:ph type="sldNum" sz="quarter" idx="12"/>
          </p:nvPr>
        </p:nvSpPr>
        <p:spPr/>
        <p:txBody>
          <a:bodyPr/>
          <a:lstStyle/>
          <a:p>
            <a:pPr marL="40640">
              <a:lnSpc>
                <a:spcPct val="100000"/>
              </a:lnSpc>
              <a:spcBef>
                <a:spcPts val="235"/>
              </a:spcBef>
            </a:pPr>
            <a:fld id="{81D60167-4931-47E6-BA6A-407CBD079E47}" type="slidenum">
              <a:rPr lang="en-IN" spc="-60" smtClean="0"/>
              <a:t>‹#›</a:t>
            </a:fld>
            <a:endParaRPr lang="en-IN" spc="-60" dirty="0"/>
          </a:p>
        </p:txBody>
      </p:sp>
    </p:spTree>
    <p:extLst>
      <p:ext uri="{BB962C8B-B14F-4D97-AF65-F5344CB8AC3E}">
        <p14:creationId xmlns:p14="http://schemas.microsoft.com/office/powerpoint/2010/main" val="557616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8BD707-D9CF-40AE-B4C6-C98DA3205C09}" type="datetimeFigureOut">
              <a:rPr lang="en-US" smtClean="0"/>
              <a:t>6/25/2023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40640">
              <a:lnSpc>
                <a:spcPct val="100000"/>
              </a:lnSpc>
              <a:spcBef>
                <a:spcPts val="235"/>
              </a:spcBef>
            </a:pPr>
            <a:fld id="{81D60167-4931-47E6-BA6A-407CBD079E47}" type="slidenum">
              <a:rPr lang="en-IN" spc="-60" smtClean="0"/>
              <a:t>‹#›</a:t>
            </a:fld>
            <a:endParaRPr lang="en-IN" spc="-60" dirty="0"/>
          </a:p>
        </p:txBody>
      </p:sp>
    </p:spTree>
    <p:extLst>
      <p:ext uri="{BB962C8B-B14F-4D97-AF65-F5344CB8AC3E}">
        <p14:creationId xmlns:p14="http://schemas.microsoft.com/office/powerpoint/2010/main" val="431061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8687" y="1783292"/>
            <a:ext cx="1756886" cy="3423920"/>
          </a:xfrm>
        </p:spPr>
        <p:txBody>
          <a:bodyPr anchor="b">
            <a:normAutofit/>
          </a:bodyPr>
          <a:lstStyle>
            <a:lvl1pPr>
              <a:defRPr sz="2314" b="0" baseline="0"/>
            </a:lvl1pPr>
          </a:lstStyle>
          <a:p>
            <a:r>
              <a:rPr lang="en-US"/>
              <a:t>Click to edit Master title style</a:t>
            </a:r>
            <a:endParaRPr lang="en-US" dirty="0"/>
          </a:p>
        </p:txBody>
      </p:sp>
      <p:sp>
        <p:nvSpPr>
          <p:cNvPr id="3" name="Content Placeholder 2"/>
          <p:cNvSpPr>
            <a:spLocks noGrp="1"/>
          </p:cNvSpPr>
          <p:nvPr>
            <p:ph idx="1"/>
          </p:nvPr>
        </p:nvSpPr>
        <p:spPr>
          <a:xfrm>
            <a:off x="2397300" y="1355302"/>
            <a:ext cx="4533900" cy="7989147"/>
          </a:xfrm>
        </p:spPr>
        <p:txBody>
          <a:bodyPr/>
          <a:lstStyle>
            <a:lvl1pPr>
              <a:defRPr sz="1653"/>
            </a:lvl1pPr>
            <a:lvl2pPr>
              <a:defRPr sz="1488"/>
            </a:lvl2pPr>
            <a:lvl3pPr>
              <a:defRPr sz="1322"/>
            </a:lvl3pPr>
            <a:lvl4pPr>
              <a:defRPr sz="1157"/>
            </a:lvl4pPr>
            <a:lvl5pPr>
              <a:defRPr sz="1157"/>
            </a:lvl5pPr>
            <a:lvl6pPr>
              <a:defRPr sz="1157"/>
            </a:lvl6pPr>
            <a:lvl7pPr>
              <a:defRPr sz="1157"/>
            </a:lvl7pPr>
            <a:lvl8pPr>
              <a:defRPr sz="1157"/>
            </a:lvl8pPr>
            <a:lvl9pPr>
              <a:defRPr sz="115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8687" y="5207212"/>
            <a:ext cx="1756886" cy="3994573"/>
          </a:xfrm>
        </p:spPr>
        <p:txBody>
          <a:bodyPr anchor="t">
            <a:normAutofit/>
          </a:bodyPr>
          <a:lstStyle>
            <a:lvl1pPr marL="0" indent="0">
              <a:lnSpc>
                <a:spcPct val="100000"/>
              </a:lnSpc>
              <a:spcBef>
                <a:spcPts val="661"/>
              </a:spcBef>
              <a:buNone/>
              <a:defRPr sz="1033">
                <a:solidFill>
                  <a:srgbClr val="FFFFFF"/>
                </a:solidFill>
              </a:defRPr>
            </a:lvl1pPr>
            <a:lvl2pPr marL="377830" indent="0">
              <a:buNone/>
              <a:defRPr sz="992"/>
            </a:lvl2pPr>
            <a:lvl3pPr marL="755660" indent="0">
              <a:buNone/>
              <a:defRPr sz="826"/>
            </a:lvl3pPr>
            <a:lvl4pPr marL="1133490" indent="0">
              <a:buNone/>
              <a:defRPr sz="744"/>
            </a:lvl4pPr>
            <a:lvl5pPr marL="1511320" indent="0">
              <a:buNone/>
              <a:defRPr sz="744"/>
            </a:lvl5pPr>
            <a:lvl6pPr marL="1889150" indent="0">
              <a:buNone/>
              <a:defRPr sz="744"/>
            </a:lvl6pPr>
            <a:lvl7pPr marL="2266980" indent="0">
              <a:buNone/>
              <a:defRPr sz="744"/>
            </a:lvl7pPr>
            <a:lvl8pPr marL="2644811" indent="0">
              <a:buNone/>
              <a:defRPr sz="744"/>
            </a:lvl8pPr>
            <a:lvl9pPr marL="3022641" indent="0">
              <a:buNone/>
              <a:defRPr sz="744"/>
            </a:lvl9pPr>
          </a:lstStyle>
          <a:p>
            <a:pPr lvl="0"/>
            <a:r>
              <a:rPr lang="en-US"/>
              <a:t>Edit Master text styles</a:t>
            </a:r>
          </a:p>
        </p:txBody>
      </p:sp>
      <p:sp>
        <p:nvSpPr>
          <p:cNvPr id="8" name="Date Placeholder 7"/>
          <p:cNvSpPr>
            <a:spLocks noGrp="1"/>
          </p:cNvSpPr>
          <p:nvPr>
            <p:ph type="dt" sz="half" idx="10"/>
          </p:nvPr>
        </p:nvSpPr>
        <p:spPr/>
        <p:txBody>
          <a:bodyPr/>
          <a:lstStyle/>
          <a:p>
            <a:fld id="{1D8BD707-D9CF-40AE-B4C6-C98DA3205C09}" type="datetimeFigureOut">
              <a:rPr lang="en-US" smtClean="0"/>
              <a:t>6/25/2023</a:t>
            </a:fld>
            <a:endParaRPr lang="en-US"/>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pPr marL="40640">
              <a:lnSpc>
                <a:spcPct val="100000"/>
              </a:lnSpc>
              <a:spcBef>
                <a:spcPts val="235"/>
              </a:spcBef>
            </a:pPr>
            <a:fld id="{81D60167-4931-47E6-BA6A-407CBD079E47}" type="slidenum">
              <a:rPr lang="en-IN" spc="-60" smtClean="0"/>
              <a:t>‹#›</a:t>
            </a:fld>
            <a:endParaRPr lang="en-IN" spc="-60" dirty="0"/>
          </a:p>
        </p:txBody>
      </p:sp>
    </p:spTree>
    <p:extLst>
      <p:ext uri="{BB962C8B-B14F-4D97-AF65-F5344CB8AC3E}">
        <p14:creationId xmlns:p14="http://schemas.microsoft.com/office/powerpoint/2010/main" val="1832626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8687" y="1783292"/>
            <a:ext cx="1756886" cy="3423920"/>
          </a:xfrm>
        </p:spPr>
        <p:txBody>
          <a:bodyPr anchor="b">
            <a:normAutofit/>
          </a:bodyPr>
          <a:lstStyle>
            <a:lvl1pPr>
              <a:defRPr sz="2314"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213056" y="1197316"/>
            <a:ext cx="5029752" cy="8317272"/>
          </a:xfrm>
          <a:solidFill>
            <a:schemeClr val="bg1">
              <a:lumMod val="75000"/>
            </a:schemeClr>
          </a:solidFill>
        </p:spPr>
        <p:txBody>
          <a:bodyPr anchor="t"/>
          <a:lstStyle>
            <a:lvl1pPr marL="0" indent="0">
              <a:buNone/>
              <a:defRPr sz="2644"/>
            </a:lvl1pPr>
            <a:lvl2pPr marL="377830" indent="0">
              <a:buNone/>
              <a:defRPr sz="2314"/>
            </a:lvl2pPr>
            <a:lvl3pPr marL="755660" indent="0">
              <a:buNone/>
              <a:defRPr sz="1983"/>
            </a:lvl3pPr>
            <a:lvl4pPr marL="1133490" indent="0">
              <a:buNone/>
              <a:defRPr sz="1653"/>
            </a:lvl4pPr>
            <a:lvl5pPr marL="1511320" indent="0">
              <a:buNone/>
              <a:defRPr sz="1653"/>
            </a:lvl5pPr>
            <a:lvl6pPr marL="1889150" indent="0">
              <a:buNone/>
              <a:defRPr sz="1653"/>
            </a:lvl6pPr>
            <a:lvl7pPr marL="2266980" indent="0">
              <a:buNone/>
              <a:defRPr sz="1653"/>
            </a:lvl7pPr>
            <a:lvl8pPr marL="2644811" indent="0">
              <a:buNone/>
              <a:defRPr sz="1653"/>
            </a:lvl8pPr>
            <a:lvl9pPr marL="3022641" indent="0">
              <a:buNone/>
              <a:defRPr sz="1653"/>
            </a:lvl9pPr>
          </a:lstStyle>
          <a:p>
            <a:r>
              <a:rPr lang="en-US"/>
              <a:t>Click icon to add picture</a:t>
            </a:r>
            <a:endParaRPr lang="en-US" dirty="0"/>
          </a:p>
        </p:txBody>
      </p:sp>
      <p:sp>
        <p:nvSpPr>
          <p:cNvPr id="4" name="Text Placeholder 3"/>
          <p:cNvSpPr>
            <a:spLocks noGrp="1"/>
          </p:cNvSpPr>
          <p:nvPr>
            <p:ph type="body" sz="half" idx="2"/>
          </p:nvPr>
        </p:nvSpPr>
        <p:spPr>
          <a:xfrm>
            <a:off x="158687" y="5211958"/>
            <a:ext cx="1756886" cy="3994573"/>
          </a:xfrm>
        </p:spPr>
        <p:txBody>
          <a:bodyPr anchor="t">
            <a:normAutofit/>
          </a:bodyPr>
          <a:lstStyle>
            <a:lvl1pPr marL="0" indent="0">
              <a:lnSpc>
                <a:spcPct val="100000"/>
              </a:lnSpc>
              <a:spcBef>
                <a:spcPts val="661"/>
              </a:spcBef>
              <a:buNone/>
              <a:defRPr sz="1033">
                <a:solidFill>
                  <a:srgbClr val="FFFFFF"/>
                </a:solidFill>
              </a:defRPr>
            </a:lvl1pPr>
            <a:lvl2pPr marL="377830" indent="0">
              <a:buNone/>
              <a:defRPr sz="992"/>
            </a:lvl2pPr>
            <a:lvl3pPr marL="755660" indent="0">
              <a:buNone/>
              <a:defRPr sz="826"/>
            </a:lvl3pPr>
            <a:lvl4pPr marL="1133490" indent="0">
              <a:buNone/>
              <a:defRPr sz="744"/>
            </a:lvl4pPr>
            <a:lvl5pPr marL="1511320" indent="0">
              <a:buNone/>
              <a:defRPr sz="744"/>
            </a:lvl5pPr>
            <a:lvl6pPr marL="1889150" indent="0">
              <a:buNone/>
              <a:defRPr sz="744"/>
            </a:lvl6pPr>
            <a:lvl7pPr marL="2266980" indent="0">
              <a:buNone/>
              <a:defRPr sz="744"/>
            </a:lvl7pPr>
            <a:lvl8pPr marL="2644811" indent="0">
              <a:buNone/>
              <a:defRPr sz="744"/>
            </a:lvl8pPr>
            <a:lvl9pPr marL="3022641" indent="0">
              <a:buNone/>
              <a:defRPr sz="744"/>
            </a:lvl9pPr>
          </a:lstStyle>
          <a:p>
            <a:pPr lvl="0"/>
            <a:r>
              <a:rPr lang="en-US"/>
              <a:t>Edit Master text styles</a:t>
            </a:r>
          </a:p>
        </p:txBody>
      </p:sp>
      <p:sp>
        <p:nvSpPr>
          <p:cNvPr id="8" name="Date Placeholder 7"/>
          <p:cNvSpPr>
            <a:spLocks noGrp="1"/>
          </p:cNvSpPr>
          <p:nvPr>
            <p:ph type="dt" sz="half" idx="10"/>
          </p:nvPr>
        </p:nvSpPr>
        <p:spPr/>
        <p:txBody>
          <a:bodyPr/>
          <a:lstStyle/>
          <a:p>
            <a:fld id="{1D8BD707-D9CF-40AE-B4C6-C98DA3205C09}" type="datetimeFigureOut">
              <a:rPr lang="en-US" smtClean="0"/>
              <a:t>6/25/2023</a:t>
            </a:fld>
            <a:endParaRPr lang="en-US"/>
          </a:p>
        </p:txBody>
      </p:sp>
      <p:sp>
        <p:nvSpPr>
          <p:cNvPr id="9" name="Footer Placeholder 8"/>
          <p:cNvSpPr>
            <a:spLocks noGrp="1"/>
          </p:cNvSpPr>
          <p:nvPr>
            <p:ph type="ftr" sz="quarter" idx="11"/>
          </p:nvPr>
        </p:nvSpPr>
        <p:spPr>
          <a:xfrm>
            <a:off x="2168714" y="9917085"/>
            <a:ext cx="3663909" cy="569663"/>
          </a:xfrm>
        </p:spPr>
        <p:txBody>
          <a:bodyPr/>
          <a:lstStyle/>
          <a:p>
            <a:endParaRPr lang="en-IN"/>
          </a:p>
        </p:txBody>
      </p:sp>
      <p:sp>
        <p:nvSpPr>
          <p:cNvPr id="10" name="Slide Number Placeholder 9"/>
          <p:cNvSpPr>
            <a:spLocks noGrp="1"/>
          </p:cNvSpPr>
          <p:nvPr>
            <p:ph type="sldNum" sz="quarter" idx="12"/>
          </p:nvPr>
        </p:nvSpPr>
        <p:spPr/>
        <p:txBody>
          <a:bodyPr/>
          <a:lstStyle/>
          <a:p>
            <a:pPr marL="40640">
              <a:lnSpc>
                <a:spcPct val="100000"/>
              </a:lnSpc>
              <a:spcBef>
                <a:spcPts val="235"/>
              </a:spcBef>
            </a:pPr>
            <a:fld id="{81D60167-4931-47E6-BA6A-407CBD079E47}" type="slidenum">
              <a:rPr lang="en-IN" spc="-60" smtClean="0"/>
              <a:t>‹#›</a:t>
            </a:fld>
            <a:endParaRPr lang="en-IN" spc="-60" dirty="0"/>
          </a:p>
        </p:txBody>
      </p:sp>
    </p:spTree>
    <p:extLst>
      <p:ext uri="{BB962C8B-B14F-4D97-AF65-F5344CB8AC3E}">
        <p14:creationId xmlns:p14="http://schemas.microsoft.com/office/powerpoint/2010/main" val="4244747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1184106"/>
            <a:ext cx="2134309" cy="8317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56757" y="1753396"/>
            <a:ext cx="1826825" cy="71786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7323374" y="1184106"/>
            <a:ext cx="238030" cy="831727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2398140" y="1348168"/>
            <a:ext cx="4533900" cy="798914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2674" y="9917085"/>
            <a:ext cx="1700213" cy="569663"/>
          </a:xfrm>
          <a:prstGeom prst="rect">
            <a:avLst/>
          </a:prstGeom>
        </p:spPr>
        <p:txBody>
          <a:bodyPr vert="horz" lIns="91440" tIns="45720" rIns="91440" bIns="45720" rtlCol="0" anchor="ctr"/>
          <a:lstStyle>
            <a:lvl1pPr algn="l">
              <a:defRPr sz="826">
                <a:solidFill>
                  <a:schemeClr val="tx1">
                    <a:lumMod val="50000"/>
                    <a:lumOff val="50000"/>
                  </a:schemeClr>
                </a:solidFill>
              </a:defRPr>
            </a:lvl1pPr>
          </a:lstStyle>
          <a:p>
            <a:fld id="{1D8BD707-D9CF-40AE-B4C6-C98DA3205C09}" type="datetimeFigureOut">
              <a:rPr lang="en-US" smtClean="0"/>
              <a:t>6/25/2023</a:t>
            </a:fld>
            <a:endParaRPr lang="en-US"/>
          </a:p>
        </p:txBody>
      </p:sp>
      <p:sp>
        <p:nvSpPr>
          <p:cNvPr id="5" name="Footer Placeholder 4"/>
          <p:cNvSpPr>
            <a:spLocks noGrp="1"/>
          </p:cNvSpPr>
          <p:nvPr>
            <p:ph type="ftr" sz="quarter" idx="3"/>
          </p:nvPr>
        </p:nvSpPr>
        <p:spPr>
          <a:xfrm>
            <a:off x="2398140" y="9917085"/>
            <a:ext cx="3663909" cy="569663"/>
          </a:xfrm>
          <a:prstGeom prst="rect">
            <a:avLst/>
          </a:prstGeom>
        </p:spPr>
        <p:txBody>
          <a:bodyPr vert="horz" lIns="91440" tIns="45720" rIns="91440" bIns="45720" rtlCol="0" anchor="ctr"/>
          <a:lstStyle>
            <a:lvl1pPr algn="l">
              <a:defRPr sz="826">
                <a:solidFill>
                  <a:schemeClr val="tx1">
                    <a:lumMod val="50000"/>
                    <a:lumOff val="50000"/>
                  </a:schemeClr>
                </a:solidFill>
              </a:defRPr>
            </a:lvl1pPr>
          </a:lstStyle>
          <a:p>
            <a:endParaRPr lang="en-IN"/>
          </a:p>
        </p:txBody>
      </p:sp>
      <p:sp>
        <p:nvSpPr>
          <p:cNvPr id="6" name="Slide Number Placeholder 5"/>
          <p:cNvSpPr>
            <a:spLocks noGrp="1"/>
          </p:cNvSpPr>
          <p:nvPr>
            <p:ph type="sldNum" sz="quarter" idx="4"/>
          </p:nvPr>
        </p:nvSpPr>
        <p:spPr>
          <a:xfrm>
            <a:off x="6590949" y="9917085"/>
            <a:ext cx="948856" cy="569663"/>
          </a:xfrm>
          <a:prstGeom prst="rect">
            <a:avLst/>
          </a:prstGeom>
        </p:spPr>
        <p:txBody>
          <a:bodyPr vert="horz" lIns="91440" tIns="45720" rIns="91440" bIns="45720" rtlCol="0" anchor="ctr"/>
          <a:lstStyle>
            <a:lvl1pPr algn="r">
              <a:defRPr sz="909" b="1">
                <a:solidFill>
                  <a:schemeClr val="accent1"/>
                </a:solidFill>
              </a:defRPr>
            </a:lvl1pPr>
          </a:lstStyle>
          <a:p>
            <a:pPr marL="40640">
              <a:lnSpc>
                <a:spcPct val="100000"/>
              </a:lnSpc>
              <a:spcBef>
                <a:spcPts val="235"/>
              </a:spcBef>
            </a:pPr>
            <a:fld id="{81D60167-4931-47E6-BA6A-407CBD079E47}" type="slidenum">
              <a:rPr lang="en-IN" spc="-60" smtClean="0"/>
              <a:t>‹#›</a:t>
            </a:fld>
            <a:endParaRPr lang="en-IN" spc="-60" dirty="0"/>
          </a:p>
        </p:txBody>
      </p:sp>
    </p:spTree>
    <p:extLst>
      <p:ext uri="{BB962C8B-B14F-4D97-AF65-F5344CB8AC3E}">
        <p14:creationId xmlns:p14="http://schemas.microsoft.com/office/powerpoint/2010/main" val="169902827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755660" rtl="0" eaLnBrk="1" latinLnBrk="0" hangingPunct="1">
        <a:lnSpc>
          <a:spcPct val="90000"/>
        </a:lnSpc>
        <a:spcBef>
          <a:spcPct val="0"/>
        </a:spcBef>
        <a:buNone/>
        <a:defRPr sz="2479" kern="1200" spc="-50" baseline="0">
          <a:solidFill>
            <a:srgbClr val="FFFFFF"/>
          </a:solidFill>
          <a:latin typeface="+mj-lt"/>
          <a:ea typeface="+mj-ea"/>
          <a:cs typeface="+mj-cs"/>
        </a:defRPr>
      </a:lvl1pPr>
    </p:titleStyle>
    <p:bodyStyle>
      <a:lvl1pPr marL="151132" indent="-151132" algn="l" defTabSz="755660" rtl="0" eaLnBrk="1" latinLnBrk="0" hangingPunct="1">
        <a:lnSpc>
          <a:spcPct val="90000"/>
        </a:lnSpc>
        <a:spcBef>
          <a:spcPts val="992"/>
        </a:spcBef>
        <a:buClr>
          <a:schemeClr val="accent1"/>
        </a:buClr>
        <a:buFont typeface="Wingdings 2" pitchFamily="18" charset="2"/>
        <a:buChar char=""/>
        <a:defRPr sz="1570" kern="1200">
          <a:solidFill>
            <a:schemeClr val="tx1">
              <a:lumMod val="65000"/>
              <a:lumOff val="35000"/>
            </a:schemeClr>
          </a:solidFill>
          <a:latin typeface="+mn-lt"/>
          <a:ea typeface="+mn-ea"/>
          <a:cs typeface="+mn-cs"/>
        </a:defRPr>
      </a:lvl1pPr>
      <a:lvl2pPr marL="566745" indent="-151132" algn="l" defTabSz="755660" rtl="0" eaLnBrk="1" latinLnBrk="0" hangingPunct="1">
        <a:lnSpc>
          <a:spcPct val="90000"/>
        </a:lnSpc>
        <a:spcBef>
          <a:spcPts val="207"/>
        </a:spcBef>
        <a:spcAft>
          <a:spcPts val="207"/>
        </a:spcAft>
        <a:buClr>
          <a:schemeClr val="accent1"/>
        </a:buClr>
        <a:buFont typeface="Wingdings 2" pitchFamily="18" charset="2"/>
        <a:buChar char=""/>
        <a:defRPr sz="1405" kern="1200">
          <a:solidFill>
            <a:schemeClr val="tx1">
              <a:lumMod val="65000"/>
              <a:lumOff val="35000"/>
            </a:schemeClr>
          </a:solidFill>
          <a:latin typeface="+mn-lt"/>
          <a:ea typeface="+mn-ea"/>
          <a:cs typeface="+mn-cs"/>
        </a:defRPr>
      </a:lvl2pPr>
      <a:lvl3pPr marL="944575" indent="-151132" algn="l" defTabSz="755660" rtl="0" eaLnBrk="1" latinLnBrk="0" hangingPunct="1">
        <a:lnSpc>
          <a:spcPct val="90000"/>
        </a:lnSpc>
        <a:spcBef>
          <a:spcPts val="207"/>
        </a:spcBef>
        <a:spcAft>
          <a:spcPts val="207"/>
        </a:spcAft>
        <a:buClr>
          <a:schemeClr val="accent1"/>
        </a:buClr>
        <a:buFont typeface="Wingdings 2" pitchFamily="18" charset="2"/>
        <a:buChar char=""/>
        <a:defRPr sz="1240" kern="1200">
          <a:solidFill>
            <a:schemeClr val="tx1">
              <a:lumMod val="65000"/>
              <a:lumOff val="35000"/>
            </a:schemeClr>
          </a:solidFill>
          <a:latin typeface="+mn-lt"/>
          <a:ea typeface="+mn-ea"/>
          <a:cs typeface="+mn-cs"/>
        </a:defRPr>
      </a:lvl3pPr>
      <a:lvl4pPr marL="1322405" indent="-151132" algn="l" defTabSz="755660" rtl="0" eaLnBrk="1" latinLnBrk="0" hangingPunct="1">
        <a:lnSpc>
          <a:spcPct val="90000"/>
        </a:lnSpc>
        <a:spcBef>
          <a:spcPts val="207"/>
        </a:spcBef>
        <a:spcAft>
          <a:spcPts val="207"/>
        </a:spcAft>
        <a:buClr>
          <a:schemeClr val="accent1"/>
        </a:buClr>
        <a:buFont typeface="Wingdings 2" pitchFamily="18" charset="2"/>
        <a:buChar char=""/>
        <a:defRPr sz="1074" kern="1200">
          <a:solidFill>
            <a:schemeClr val="tx1">
              <a:lumMod val="65000"/>
              <a:lumOff val="35000"/>
            </a:schemeClr>
          </a:solidFill>
          <a:latin typeface="+mn-lt"/>
          <a:ea typeface="+mn-ea"/>
          <a:cs typeface="+mn-cs"/>
        </a:defRPr>
      </a:lvl4pPr>
      <a:lvl5pPr marL="1700235" indent="-151132" algn="l" defTabSz="755660" rtl="0" eaLnBrk="1" latinLnBrk="0" hangingPunct="1">
        <a:lnSpc>
          <a:spcPct val="90000"/>
        </a:lnSpc>
        <a:spcBef>
          <a:spcPts val="207"/>
        </a:spcBef>
        <a:spcAft>
          <a:spcPts val="207"/>
        </a:spcAft>
        <a:buClr>
          <a:schemeClr val="accent1"/>
        </a:buClr>
        <a:buFont typeface="Wingdings 2" pitchFamily="18" charset="2"/>
        <a:buChar char=""/>
        <a:defRPr sz="1074" kern="1200">
          <a:solidFill>
            <a:schemeClr val="tx1">
              <a:lumMod val="65000"/>
              <a:lumOff val="35000"/>
            </a:schemeClr>
          </a:solidFill>
          <a:latin typeface="+mn-lt"/>
          <a:ea typeface="+mn-ea"/>
          <a:cs typeface="+mn-cs"/>
        </a:defRPr>
      </a:lvl5pPr>
      <a:lvl6pPr marL="2078065" indent="-188915" algn="l" defTabSz="755660" rtl="0" eaLnBrk="1" latinLnBrk="0" hangingPunct="1">
        <a:lnSpc>
          <a:spcPct val="90000"/>
        </a:lnSpc>
        <a:spcBef>
          <a:spcPts val="207"/>
        </a:spcBef>
        <a:spcAft>
          <a:spcPts val="207"/>
        </a:spcAft>
        <a:buClr>
          <a:schemeClr val="accent1"/>
        </a:buClr>
        <a:buFont typeface="Wingdings 2" pitchFamily="18" charset="2"/>
        <a:buChar char=""/>
        <a:defRPr sz="1074" kern="1200">
          <a:solidFill>
            <a:schemeClr val="tx1">
              <a:lumMod val="65000"/>
              <a:lumOff val="35000"/>
            </a:schemeClr>
          </a:solidFill>
          <a:latin typeface="+mn-lt"/>
          <a:ea typeface="+mn-ea"/>
          <a:cs typeface="+mn-cs"/>
        </a:defRPr>
      </a:lvl6pPr>
      <a:lvl7pPr marL="2455896" indent="-188915" algn="l" defTabSz="755660" rtl="0" eaLnBrk="1" latinLnBrk="0" hangingPunct="1">
        <a:lnSpc>
          <a:spcPct val="90000"/>
        </a:lnSpc>
        <a:spcBef>
          <a:spcPts val="207"/>
        </a:spcBef>
        <a:spcAft>
          <a:spcPts val="207"/>
        </a:spcAft>
        <a:buClr>
          <a:schemeClr val="accent1"/>
        </a:buClr>
        <a:buFont typeface="Wingdings 2" pitchFamily="18" charset="2"/>
        <a:buChar char=""/>
        <a:defRPr sz="1074" kern="1200">
          <a:solidFill>
            <a:schemeClr val="tx1">
              <a:lumMod val="65000"/>
              <a:lumOff val="35000"/>
            </a:schemeClr>
          </a:solidFill>
          <a:latin typeface="+mn-lt"/>
          <a:ea typeface="+mn-ea"/>
          <a:cs typeface="+mn-cs"/>
        </a:defRPr>
      </a:lvl7pPr>
      <a:lvl8pPr marL="2833726" indent="-188915" algn="l" defTabSz="755660" rtl="0" eaLnBrk="1" latinLnBrk="0" hangingPunct="1">
        <a:lnSpc>
          <a:spcPct val="90000"/>
        </a:lnSpc>
        <a:spcBef>
          <a:spcPts val="207"/>
        </a:spcBef>
        <a:spcAft>
          <a:spcPts val="207"/>
        </a:spcAft>
        <a:buClr>
          <a:schemeClr val="accent1"/>
        </a:buClr>
        <a:buFont typeface="Wingdings 2" pitchFamily="18" charset="2"/>
        <a:buChar char=""/>
        <a:defRPr sz="1074" kern="1200">
          <a:solidFill>
            <a:schemeClr val="tx1">
              <a:lumMod val="65000"/>
              <a:lumOff val="35000"/>
            </a:schemeClr>
          </a:solidFill>
          <a:latin typeface="+mn-lt"/>
          <a:ea typeface="+mn-ea"/>
          <a:cs typeface="+mn-cs"/>
        </a:defRPr>
      </a:lvl8pPr>
      <a:lvl9pPr marL="3211556" indent="-188915" algn="l" defTabSz="755660" rtl="0" eaLnBrk="1" latinLnBrk="0" hangingPunct="1">
        <a:lnSpc>
          <a:spcPct val="90000"/>
        </a:lnSpc>
        <a:spcBef>
          <a:spcPts val="207"/>
        </a:spcBef>
        <a:spcAft>
          <a:spcPts val="207"/>
        </a:spcAft>
        <a:buClr>
          <a:schemeClr val="accent1"/>
        </a:buClr>
        <a:buFont typeface="Wingdings 2" pitchFamily="18" charset="2"/>
        <a:buChar char=""/>
        <a:defRPr sz="1074" kern="1200">
          <a:solidFill>
            <a:schemeClr val="tx1">
              <a:lumMod val="65000"/>
              <a:lumOff val="35000"/>
            </a:schemeClr>
          </a:solidFill>
          <a:latin typeface="+mn-lt"/>
          <a:ea typeface="+mn-ea"/>
          <a:cs typeface="+mn-cs"/>
        </a:defRPr>
      </a:lvl9pPr>
    </p:bodyStyle>
    <p:otherStyle>
      <a:defPPr>
        <a:defRPr lang="en-US"/>
      </a:defPPr>
      <a:lvl1pPr marL="0" algn="l" defTabSz="755660" rtl="0" eaLnBrk="1" latinLnBrk="0" hangingPunct="1">
        <a:defRPr sz="1488" kern="1200">
          <a:solidFill>
            <a:schemeClr val="tx1"/>
          </a:solidFill>
          <a:latin typeface="+mn-lt"/>
          <a:ea typeface="+mn-ea"/>
          <a:cs typeface="+mn-cs"/>
        </a:defRPr>
      </a:lvl1pPr>
      <a:lvl2pPr marL="377830" algn="l" defTabSz="755660" rtl="0" eaLnBrk="1" latinLnBrk="0" hangingPunct="1">
        <a:defRPr sz="1488" kern="1200">
          <a:solidFill>
            <a:schemeClr val="tx1"/>
          </a:solidFill>
          <a:latin typeface="+mn-lt"/>
          <a:ea typeface="+mn-ea"/>
          <a:cs typeface="+mn-cs"/>
        </a:defRPr>
      </a:lvl2pPr>
      <a:lvl3pPr marL="755660" algn="l" defTabSz="755660" rtl="0" eaLnBrk="1" latinLnBrk="0" hangingPunct="1">
        <a:defRPr sz="1488" kern="1200">
          <a:solidFill>
            <a:schemeClr val="tx1"/>
          </a:solidFill>
          <a:latin typeface="+mn-lt"/>
          <a:ea typeface="+mn-ea"/>
          <a:cs typeface="+mn-cs"/>
        </a:defRPr>
      </a:lvl3pPr>
      <a:lvl4pPr marL="1133490" algn="l" defTabSz="755660" rtl="0" eaLnBrk="1" latinLnBrk="0" hangingPunct="1">
        <a:defRPr sz="1488" kern="1200">
          <a:solidFill>
            <a:schemeClr val="tx1"/>
          </a:solidFill>
          <a:latin typeface="+mn-lt"/>
          <a:ea typeface="+mn-ea"/>
          <a:cs typeface="+mn-cs"/>
        </a:defRPr>
      </a:lvl4pPr>
      <a:lvl5pPr marL="1511320" algn="l" defTabSz="755660" rtl="0" eaLnBrk="1" latinLnBrk="0" hangingPunct="1">
        <a:defRPr sz="1488" kern="1200">
          <a:solidFill>
            <a:schemeClr val="tx1"/>
          </a:solidFill>
          <a:latin typeface="+mn-lt"/>
          <a:ea typeface="+mn-ea"/>
          <a:cs typeface="+mn-cs"/>
        </a:defRPr>
      </a:lvl5pPr>
      <a:lvl6pPr marL="1889150" algn="l" defTabSz="755660" rtl="0" eaLnBrk="1" latinLnBrk="0" hangingPunct="1">
        <a:defRPr sz="1488" kern="1200">
          <a:solidFill>
            <a:schemeClr val="tx1"/>
          </a:solidFill>
          <a:latin typeface="+mn-lt"/>
          <a:ea typeface="+mn-ea"/>
          <a:cs typeface="+mn-cs"/>
        </a:defRPr>
      </a:lvl6pPr>
      <a:lvl7pPr marL="2266980" algn="l" defTabSz="755660" rtl="0" eaLnBrk="1" latinLnBrk="0" hangingPunct="1">
        <a:defRPr sz="1488" kern="1200">
          <a:solidFill>
            <a:schemeClr val="tx1"/>
          </a:solidFill>
          <a:latin typeface="+mn-lt"/>
          <a:ea typeface="+mn-ea"/>
          <a:cs typeface="+mn-cs"/>
        </a:defRPr>
      </a:lvl7pPr>
      <a:lvl8pPr marL="2644811" algn="l" defTabSz="755660" rtl="0" eaLnBrk="1" latinLnBrk="0" hangingPunct="1">
        <a:defRPr sz="1488" kern="1200">
          <a:solidFill>
            <a:schemeClr val="tx1"/>
          </a:solidFill>
          <a:latin typeface="+mn-lt"/>
          <a:ea typeface="+mn-ea"/>
          <a:cs typeface="+mn-cs"/>
        </a:defRPr>
      </a:lvl8pPr>
      <a:lvl9pPr marL="3022641" algn="l" defTabSz="755660"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github.com/theNihal01/-Multifaceted-Data-Analysis-projects-Road-Accidents-Crime-And-Sales-Analysis-.git" TargetMode="External"/><Relationship Id="rId4" Type="http://schemas.openxmlformats.org/officeDocument/2006/relationships/hyperlink" Target="https://docs.google.com/spreadsheets/d/1ZYl4tkK-NI6J6vUs0YCoM8tYd_TjoTsDmjGBX-kSXXo/edit#gid%3D170990344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9.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5.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4.png"/><Relationship Id="rId5" Type="http://schemas.openxmlformats.org/officeDocument/2006/relationships/image" Target="../media/image30.png"/><Relationship Id="rId10" Type="http://schemas.openxmlformats.org/officeDocument/2006/relationships/image" Target="../media/image23.png"/><Relationship Id="rId4" Type="http://schemas.openxmlformats.org/officeDocument/2006/relationships/image" Target="../media/image29.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046" y="6269480"/>
            <a:ext cx="7560084" cy="442016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2161" y="11979"/>
            <a:ext cx="7558661" cy="10687771"/>
            <a:chOff x="-2046" y="0"/>
            <a:chExt cx="7558661" cy="10687771"/>
          </a:xfrm>
        </p:grpSpPr>
        <p:sp>
          <p:nvSpPr>
            <p:cNvPr id="4" name="object 4"/>
            <p:cNvSpPr/>
            <p:nvPr/>
          </p:nvSpPr>
          <p:spPr>
            <a:xfrm>
              <a:off x="-2046" y="546734"/>
              <a:ext cx="7557798" cy="447894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354112" y="0"/>
              <a:ext cx="3202305" cy="10687685"/>
            </a:xfrm>
            <a:custGeom>
              <a:avLst/>
              <a:gdLst/>
              <a:ahLst/>
              <a:cxnLst/>
              <a:rect l="l" t="t" r="r" b="b"/>
              <a:pathLst>
                <a:path w="3202304" h="10687685">
                  <a:moveTo>
                    <a:pt x="0" y="10686168"/>
                  </a:moveTo>
                  <a:lnTo>
                    <a:pt x="2082027" y="0"/>
                  </a:lnTo>
                  <a:lnTo>
                    <a:pt x="3201880" y="0"/>
                  </a:lnTo>
                  <a:lnTo>
                    <a:pt x="3201880" y="10687598"/>
                  </a:lnTo>
                  <a:lnTo>
                    <a:pt x="7339" y="10687598"/>
                  </a:lnTo>
                  <a:lnTo>
                    <a:pt x="0" y="10686168"/>
                  </a:lnTo>
                  <a:close/>
                </a:path>
              </a:pathLst>
            </a:custGeom>
            <a:solidFill>
              <a:srgbClr val="1D4B8B"/>
            </a:solidFill>
          </p:spPr>
          <p:txBody>
            <a:bodyPr wrap="square" lIns="0" tIns="0" rIns="0" bIns="0" rtlCol="0"/>
            <a:lstStyle/>
            <a:p>
              <a:endParaRPr/>
            </a:p>
          </p:txBody>
        </p:sp>
        <p:sp>
          <p:nvSpPr>
            <p:cNvPr id="6" name="object 6"/>
            <p:cNvSpPr/>
            <p:nvPr/>
          </p:nvSpPr>
          <p:spPr>
            <a:xfrm>
              <a:off x="5014839" y="0"/>
              <a:ext cx="2326005" cy="4667250"/>
            </a:xfrm>
            <a:custGeom>
              <a:avLst/>
              <a:gdLst/>
              <a:ahLst/>
              <a:cxnLst/>
              <a:rect l="l" t="t" r="r" b="b"/>
              <a:pathLst>
                <a:path w="2326004" h="4667250">
                  <a:moveTo>
                    <a:pt x="540271" y="4650880"/>
                  </a:moveTo>
                  <a:lnTo>
                    <a:pt x="482021" y="4635758"/>
                  </a:lnTo>
                  <a:lnTo>
                    <a:pt x="435597" y="4619406"/>
                  </a:lnTo>
                  <a:lnTo>
                    <a:pt x="390659" y="4599862"/>
                  </a:lnTo>
                  <a:lnTo>
                    <a:pt x="347358" y="4577236"/>
                  </a:lnTo>
                  <a:lnTo>
                    <a:pt x="305848" y="4551638"/>
                  </a:lnTo>
                  <a:lnTo>
                    <a:pt x="266279" y="4523178"/>
                  </a:lnTo>
                  <a:lnTo>
                    <a:pt x="228805" y="4491965"/>
                  </a:lnTo>
                  <a:lnTo>
                    <a:pt x="193579" y="4458110"/>
                  </a:lnTo>
                  <a:lnTo>
                    <a:pt x="160751" y="4421721"/>
                  </a:lnTo>
                  <a:lnTo>
                    <a:pt x="130476" y="4382909"/>
                  </a:lnTo>
                  <a:lnTo>
                    <a:pt x="102904" y="4341784"/>
                  </a:lnTo>
                  <a:lnTo>
                    <a:pt x="78364" y="4298782"/>
                  </a:lnTo>
                  <a:lnTo>
                    <a:pt x="57098" y="4254390"/>
                  </a:lnTo>
                  <a:lnTo>
                    <a:pt x="39139" y="4208794"/>
                  </a:lnTo>
                  <a:lnTo>
                    <a:pt x="24516" y="4162176"/>
                  </a:lnTo>
                  <a:lnTo>
                    <a:pt x="13259" y="4114719"/>
                  </a:lnTo>
                  <a:lnTo>
                    <a:pt x="5401" y="4066615"/>
                  </a:lnTo>
                  <a:lnTo>
                    <a:pt x="971" y="4018047"/>
                  </a:lnTo>
                  <a:lnTo>
                    <a:pt x="0" y="3969201"/>
                  </a:lnTo>
                  <a:lnTo>
                    <a:pt x="2517" y="3920262"/>
                  </a:lnTo>
                  <a:lnTo>
                    <a:pt x="8553" y="3871411"/>
                  </a:lnTo>
                  <a:lnTo>
                    <a:pt x="18140" y="3822832"/>
                  </a:lnTo>
                  <a:lnTo>
                    <a:pt x="916476" y="0"/>
                  </a:lnTo>
                  <a:lnTo>
                    <a:pt x="2325892" y="0"/>
                  </a:lnTo>
                  <a:lnTo>
                    <a:pt x="1342002" y="4186922"/>
                  </a:lnTo>
                  <a:lnTo>
                    <a:pt x="1326353" y="4231354"/>
                  </a:lnTo>
                  <a:lnTo>
                    <a:pt x="1306809" y="4276296"/>
                  </a:lnTo>
                  <a:lnTo>
                    <a:pt x="1284185" y="4319599"/>
                  </a:lnTo>
                  <a:lnTo>
                    <a:pt x="1258589" y="4361110"/>
                  </a:lnTo>
                  <a:lnTo>
                    <a:pt x="1230132" y="4400679"/>
                  </a:lnTo>
                  <a:lnTo>
                    <a:pt x="1198923" y="4438152"/>
                  </a:lnTo>
                  <a:lnTo>
                    <a:pt x="1165068" y="4473382"/>
                  </a:lnTo>
                  <a:lnTo>
                    <a:pt x="1128677" y="4506214"/>
                  </a:lnTo>
                  <a:lnTo>
                    <a:pt x="1089861" y="4536496"/>
                  </a:lnTo>
                  <a:lnTo>
                    <a:pt x="1048729" y="4564075"/>
                  </a:lnTo>
                  <a:lnTo>
                    <a:pt x="1005727" y="4588615"/>
                  </a:lnTo>
                  <a:lnTo>
                    <a:pt x="961336" y="4609878"/>
                  </a:lnTo>
                  <a:lnTo>
                    <a:pt x="915739" y="4627835"/>
                  </a:lnTo>
                  <a:lnTo>
                    <a:pt x="869122" y="4642454"/>
                  </a:lnTo>
                  <a:lnTo>
                    <a:pt x="821670" y="4653706"/>
                  </a:lnTo>
                  <a:lnTo>
                    <a:pt x="773568" y="4661560"/>
                  </a:lnTo>
                  <a:lnTo>
                    <a:pt x="725000" y="4665987"/>
                  </a:lnTo>
                  <a:lnTo>
                    <a:pt x="676152" y="4666955"/>
                  </a:lnTo>
                  <a:lnTo>
                    <a:pt x="627209" y="4664435"/>
                  </a:lnTo>
                  <a:lnTo>
                    <a:pt x="578356" y="4658396"/>
                  </a:lnTo>
                  <a:lnTo>
                    <a:pt x="540271" y="4650880"/>
                  </a:lnTo>
                  <a:close/>
                </a:path>
              </a:pathLst>
            </a:custGeom>
            <a:solidFill>
              <a:srgbClr val="FFD500"/>
            </a:solidFill>
          </p:spPr>
          <p:txBody>
            <a:bodyPr wrap="square" lIns="0" tIns="0" rIns="0" bIns="0" rtlCol="0"/>
            <a:lstStyle/>
            <a:p>
              <a:endParaRPr/>
            </a:p>
          </p:txBody>
        </p:sp>
        <p:sp>
          <p:nvSpPr>
            <p:cNvPr id="7" name="object 7"/>
            <p:cNvSpPr/>
            <p:nvPr/>
          </p:nvSpPr>
          <p:spPr>
            <a:xfrm>
              <a:off x="5367680" y="5328025"/>
              <a:ext cx="2188311" cy="4128759"/>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7141325" y="6034491"/>
              <a:ext cx="415290" cy="4653280"/>
            </a:xfrm>
            <a:custGeom>
              <a:avLst/>
              <a:gdLst/>
              <a:ahLst/>
              <a:cxnLst/>
              <a:rect l="l" t="t" r="r" b="b"/>
              <a:pathLst>
                <a:path w="415290" h="4653280">
                  <a:moveTo>
                    <a:pt x="398234" y="1648"/>
                  </a:moveTo>
                  <a:lnTo>
                    <a:pt x="414666" y="6175"/>
                  </a:lnTo>
                </a:path>
                <a:path w="415290" h="4653280">
                  <a:moveTo>
                    <a:pt x="414666" y="2903331"/>
                  </a:moveTo>
                  <a:lnTo>
                    <a:pt x="0" y="4653107"/>
                  </a:lnTo>
                </a:path>
                <a:path w="415290" h="4653280">
                  <a:moveTo>
                    <a:pt x="389999" y="0"/>
                  </a:moveTo>
                  <a:lnTo>
                    <a:pt x="398006" y="1594"/>
                  </a:lnTo>
                </a:path>
              </a:pathLst>
            </a:custGeom>
            <a:ln w="228100">
              <a:solidFill>
                <a:srgbClr val="FFD500"/>
              </a:solidFill>
            </a:ln>
          </p:spPr>
          <p:txBody>
            <a:bodyPr wrap="square" lIns="0" tIns="0" rIns="0" bIns="0" rtlCol="0"/>
            <a:lstStyle/>
            <a:p>
              <a:endParaRPr/>
            </a:p>
          </p:txBody>
        </p:sp>
        <p:sp>
          <p:nvSpPr>
            <p:cNvPr id="10" name="object 10"/>
            <p:cNvSpPr/>
            <p:nvPr/>
          </p:nvSpPr>
          <p:spPr>
            <a:xfrm>
              <a:off x="0" y="9491288"/>
              <a:ext cx="2838077" cy="1196309"/>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5596235" y="3404574"/>
              <a:ext cx="963930" cy="857250"/>
            </a:xfrm>
            <a:custGeom>
              <a:avLst/>
              <a:gdLst/>
              <a:ahLst/>
              <a:cxnLst/>
              <a:rect l="l" t="t" r="r" b="b"/>
              <a:pathLst>
                <a:path w="963929" h="857250">
                  <a:moveTo>
                    <a:pt x="963780" y="797323"/>
                  </a:moveTo>
                  <a:lnTo>
                    <a:pt x="898984" y="822956"/>
                  </a:lnTo>
                  <a:lnTo>
                    <a:pt x="852174" y="836621"/>
                  </a:lnTo>
                  <a:lnTo>
                    <a:pt x="804604" y="846902"/>
                  </a:lnTo>
                  <a:lnTo>
                    <a:pt x="756459" y="853774"/>
                  </a:lnTo>
                  <a:lnTo>
                    <a:pt x="707926" y="857210"/>
                  </a:lnTo>
                  <a:lnTo>
                    <a:pt x="659189" y="857183"/>
                  </a:lnTo>
                  <a:lnTo>
                    <a:pt x="634313" y="855389"/>
                  </a:lnTo>
                </a:path>
                <a:path w="963929" h="857250">
                  <a:moveTo>
                    <a:pt x="207217" y="663440"/>
                  </a:moveTo>
                  <a:lnTo>
                    <a:pt x="182438" y="638541"/>
                  </a:lnTo>
                  <a:lnTo>
                    <a:pt x="150489" y="601493"/>
                  </a:lnTo>
                  <a:lnTo>
                    <a:pt x="121137" y="562074"/>
                  </a:lnTo>
                  <a:lnTo>
                    <a:pt x="107424" y="540593"/>
                  </a:lnTo>
                </a:path>
                <a:path w="963929" h="857250">
                  <a:moveTo>
                    <a:pt x="0" y="145821"/>
                  </a:moveTo>
                  <a:lnTo>
                    <a:pt x="3572" y="96945"/>
                  </a:lnTo>
                  <a:lnTo>
                    <a:pt x="10650" y="48231"/>
                  </a:lnTo>
                  <a:lnTo>
                    <a:pt x="21233" y="0"/>
                  </a:lnTo>
                </a:path>
              </a:pathLst>
            </a:custGeom>
            <a:ln w="228124">
              <a:solidFill>
                <a:srgbClr val="FFFFFF"/>
              </a:solidFill>
            </a:ln>
          </p:spPr>
          <p:txBody>
            <a:bodyPr wrap="square" lIns="0" tIns="0" rIns="0" bIns="0" rtlCol="0"/>
            <a:lstStyle/>
            <a:p>
              <a:endParaRPr/>
            </a:p>
          </p:txBody>
        </p:sp>
        <p:sp>
          <p:nvSpPr>
            <p:cNvPr id="12" name="object 12"/>
            <p:cNvSpPr/>
            <p:nvPr/>
          </p:nvSpPr>
          <p:spPr>
            <a:xfrm>
              <a:off x="351220" y="6931923"/>
              <a:ext cx="4768016" cy="3749700"/>
            </a:xfrm>
            <a:prstGeom prst="rect">
              <a:avLst/>
            </a:prstGeom>
            <a:blipFill>
              <a:blip r:embed="rId6" cstate="print"/>
              <a:stretch>
                <a:fillRect/>
              </a:stretch>
            </a:blipFill>
          </p:spPr>
          <p:txBody>
            <a:bodyPr wrap="square" lIns="0" tIns="0" rIns="0" bIns="0" rtlCol="0"/>
            <a:lstStyle/>
            <a:p>
              <a:endParaRPr/>
            </a:p>
          </p:txBody>
        </p:sp>
      </p:grpSp>
      <p:sp>
        <p:nvSpPr>
          <p:cNvPr id="13" name="object 13"/>
          <p:cNvSpPr txBox="1">
            <a:spLocks noGrp="1"/>
          </p:cNvSpPr>
          <p:nvPr>
            <p:ph type="title"/>
          </p:nvPr>
        </p:nvSpPr>
        <p:spPr>
          <a:xfrm>
            <a:off x="84474" y="51707"/>
            <a:ext cx="6221529" cy="4587794"/>
          </a:xfrm>
          <a:prstGeom prst="rect">
            <a:avLst/>
          </a:prstGeom>
        </p:spPr>
        <p:txBody>
          <a:bodyPr vert="horz" wrap="square" lIns="0" tIns="17145" rIns="0" bIns="0" rtlCol="0">
            <a:spAutoFit/>
            <a:scene3d>
              <a:camera prst="obliqueTopLeft"/>
              <a:lightRig rig="threePt" dir="t"/>
            </a:scene3d>
          </a:bodyPr>
          <a:lstStyle/>
          <a:p>
            <a:pPr marL="12700">
              <a:spcBef>
                <a:spcPts val="135"/>
              </a:spcBef>
            </a:pPr>
            <a:r>
              <a:rPr sz="6600" b="1" dirty="0">
                <a:ln w="9525">
                  <a:solidFill>
                    <a:schemeClr val="bg1"/>
                  </a:solidFill>
                  <a:prstDash val="solid"/>
                </a:ln>
                <a:solidFill>
                  <a:schemeClr val="accent1">
                    <a:lumMod val="50000"/>
                  </a:schemeClr>
                </a:solidFill>
                <a:effectLst>
                  <a:outerShdw blurRad="12700" dist="38100" dir="2700000" algn="tl" rotWithShape="0">
                    <a:schemeClr val="accent5">
                      <a:lumMod val="60000"/>
                      <a:lumOff val="40000"/>
                    </a:schemeClr>
                  </a:outerShdw>
                </a:effectLst>
                <a:latin typeface="Trebuchet MS" panose="020B0603020202020204" pitchFamily="34" charset="0"/>
              </a:rPr>
              <a:t>DATA</a:t>
            </a:r>
            <a:r>
              <a:rPr lang="en-GB" sz="6600" b="1" dirty="0">
                <a:ln w="9525">
                  <a:solidFill>
                    <a:schemeClr val="bg1"/>
                  </a:solidFill>
                  <a:prstDash val="solid"/>
                </a:ln>
                <a:solidFill>
                  <a:schemeClr val="accent1">
                    <a:lumMod val="50000"/>
                  </a:schemeClr>
                </a:solidFill>
                <a:effectLst>
                  <a:outerShdw blurRad="12700" dist="38100" dir="2700000" algn="tl" rotWithShape="0">
                    <a:schemeClr val="accent5">
                      <a:lumMod val="60000"/>
                      <a:lumOff val="40000"/>
                    </a:schemeClr>
                  </a:outerShdw>
                </a:effectLst>
                <a:latin typeface="Trebuchet MS" panose="020B0603020202020204" pitchFamily="34" charset="0"/>
              </a:rPr>
              <a:t>-Driven Analysis Report</a:t>
            </a:r>
            <a:br>
              <a:rPr lang="en-GB" sz="6600" b="1" dirty="0">
                <a:ln w="9525">
                  <a:solidFill>
                    <a:schemeClr val="bg1"/>
                  </a:solidFill>
                  <a:prstDash val="solid"/>
                </a:ln>
                <a:solidFill>
                  <a:schemeClr val="accent1">
                    <a:lumMod val="50000"/>
                  </a:schemeClr>
                </a:solidFill>
                <a:effectLst>
                  <a:outerShdw blurRad="12700" dist="38100" dir="2700000" algn="tl" rotWithShape="0">
                    <a:schemeClr val="accent5">
                      <a:lumMod val="60000"/>
                      <a:lumOff val="40000"/>
                    </a:schemeClr>
                  </a:outerShdw>
                </a:effectLst>
                <a:latin typeface="Trebuchet MS" panose="020B0603020202020204" pitchFamily="34" charset="0"/>
              </a:rPr>
            </a:br>
            <a:br>
              <a:rPr lang="en-GB" sz="6600" b="1" dirty="0">
                <a:ln w="9525">
                  <a:solidFill>
                    <a:schemeClr val="bg1"/>
                  </a:solidFill>
                  <a:prstDash val="solid"/>
                </a:ln>
                <a:solidFill>
                  <a:schemeClr val="accent1">
                    <a:lumMod val="50000"/>
                  </a:schemeClr>
                </a:solidFill>
                <a:effectLst>
                  <a:outerShdw blurRad="12700" dist="38100" dir="2700000" algn="tl" rotWithShape="0">
                    <a:schemeClr val="accent5">
                      <a:lumMod val="60000"/>
                      <a:lumOff val="40000"/>
                    </a:schemeClr>
                  </a:outerShdw>
                </a:effectLst>
                <a:latin typeface="Trebuchet MS" panose="020B0603020202020204" pitchFamily="34" charset="0"/>
              </a:rPr>
            </a:br>
            <a:r>
              <a:rPr lang="en-GB" sz="6600" b="1" dirty="0">
                <a:ln w="9525">
                  <a:solidFill>
                    <a:schemeClr val="bg1"/>
                  </a:solidFill>
                  <a:prstDash val="solid"/>
                </a:ln>
                <a:solidFill>
                  <a:schemeClr val="accent1">
                    <a:lumMod val="50000"/>
                  </a:schemeClr>
                </a:solidFill>
                <a:effectLst>
                  <a:outerShdw blurRad="12700" dist="38100" dir="2700000" algn="tl" rotWithShape="0">
                    <a:schemeClr val="accent5">
                      <a:lumMod val="60000"/>
                      <a:lumOff val="40000"/>
                    </a:schemeClr>
                  </a:outerShdw>
                </a:effectLst>
                <a:latin typeface="Trebuchet MS" panose="020B0603020202020204" pitchFamily="34" charset="0"/>
              </a:rPr>
              <a:t>*PORTFOLIO*</a:t>
            </a:r>
            <a:br>
              <a:rPr lang="en-GB" sz="6600" b="1" dirty="0">
                <a:ln w="9525">
                  <a:solidFill>
                    <a:schemeClr val="bg1"/>
                  </a:solidFill>
                  <a:prstDash val="solid"/>
                </a:ln>
                <a:solidFill>
                  <a:schemeClr val="accent1">
                    <a:lumMod val="50000"/>
                  </a:schemeClr>
                </a:solidFill>
                <a:effectLst>
                  <a:outerShdw blurRad="12700" dist="38100" dir="2700000" algn="tl" rotWithShape="0">
                    <a:schemeClr val="accent5">
                      <a:lumMod val="60000"/>
                      <a:lumOff val="40000"/>
                    </a:schemeClr>
                  </a:outerShdw>
                </a:effectLst>
                <a:latin typeface="Trebuchet MS" panose="020B0603020202020204" pitchFamily="34" charset="0"/>
              </a:rPr>
            </a:br>
            <a:endParaRPr sz="6600" b="1" dirty="0">
              <a:ln w="9525">
                <a:solidFill>
                  <a:schemeClr val="bg1"/>
                </a:solidFill>
                <a:prstDash val="solid"/>
              </a:ln>
              <a:solidFill>
                <a:schemeClr val="accent1">
                  <a:lumMod val="50000"/>
                </a:schemeClr>
              </a:solidFill>
              <a:effectLst>
                <a:outerShdw blurRad="12700" dist="38100" dir="2700000" algn="tl" rotWithShape="0">
                  <a:schemeClr val="accent5">
                    <a:lumMod val="60000"/>
                    <a:lumOff val="40000"/>
                  </a:schemeClr>
                </a:outerShdw>
              </a:effectLst>
              <a:latin typeface="Trebuchet MS" panose="020B0603020202020204" pitchFamily="34" charset="0"/>
            </a:endParaRPr>
          </a:p>
        </p:txBody>
      </p:sp>
      <p:sp>
        <p:nvSpPr>
          <p:cNvPr id="36" name="object 34">
            <a:extLst>
              <a:ext uri="{FF2B5EF4-FFF2-40B4-BE49-F238E27FC236}">
                <a16:creationId xmlns:a16="http://schemas.microsoft.com/office/drawing/2014/main" id="{9CD67206-4AF6-41E2-8599-8584A250E67C}"/>
              </a:ext>
            </a:extLst>
          </p:cNvPr>
          <p:cNvSpPr/>
          <p:nvPr/>
        </p:nvSpPr>
        <p:spPr>
          <a:xfrm>
            <a:off x="91073" y="4921293"/>
            <a:ext cx="4033457" cy="1338080"/>
          </a:xfrm>
          <a:custGeom>
            <a:avLst/>
            <a:gdLst/>
            <a:ahLst/>
            <a:cxnLst/>
            <a:rect l="l" t="t" r="r" b="b"/>
            <a:pathLst>
              <a:path w="3632200" h="1045845">
                <a:moveTo>
                  <a:pt x="3484892" y="1045602"/>
                </a:moveTo>
                <a:lnTo>
                  <a:pt x="147040" y="1045602"/>
                </a:lnTo>
                <a:lnTo>
                  <a:pt x="100564" y="1038098"/>
                </a:lnTo>
                <a:lnTo>
                  <a:pt x="60200" y="1017202"/>
                </a:lnTo>
                <a:lnTo>
                  <a:pt x="28370" y="985338"/>
                </a:lnTo>
                <a:lnTo>
                  <a:pt x="7496" y="944931"/>
                </a:lnTo>
                <a:lnTo>
                  <a:pt x="0" y="898406"/>
                </a:lnTo>
                <a:lnTo>
                  <a:pt x="0" y="147196"/>
                </a:lnTo>
                <a:lnTo>
                  <a:pt x="7496" y="100671"/>
                </a:lnTo>
                <a:lnTo>
                  <a:pt x="28370" y="60264"/>
                </a:lnTo>
                <a:lnTo>
                  <a:pt x="60200" y="28400"/>
                </a:lnTo>
                <a:lnTo>
                  <a:pt x="100564" y="7504"/>
                </a:lnTo>
                <a:lnTo>
                  <a:pt x="147040" y="0"/>
                </a:lnTo>
                <a:lnTo>
                  <a:pt x="2374360" y="0"/>
                </a:lnTo>
                <a:lnTo>
                  <a:pt x="2420836" y="7504"/>
                </a:lnTo>
                <a:lnTo>
                  <a:pt x="2461201" y="28400"/>
                </a:lnTo>
                <a:lnTo>
                  <a:pt x="2493032" y="60264"/>
                </a:lnTo>
                <a:lnTo>
                  <a:pt x="2513907" y="100671"/>
                </a:lnTo>
                <a:lnTo>
                  <a:pt x="2521403" y="147196"/>
                </a:lnTo>
                <a:lnTo>
                  <a:pt x="2521403" y="309620"/>
                </a:lnTo>
                <a:lnTo>
                  <a:pt x="2524254" y="338471"/>
                </a:lnTo>
                <a:lnTo>
                  <a:pt x="2546106" y="391285"/>
                </a:lnTo>
                <a:lnTo>
                  <a:pt x="2586867" y="432086"/>
                </a:lnTo>
                <a:lnTo>
                  <a:pt x="2639627" y="453963"/>
                </a:lnTo>
                <a:lnTo>
                  <a:pt x="2668447" y="456817"/>
                </a:lnTo>
                <a:lnTo>
                  <a:pt x="3484892" y="456817"/>
                </a:lnTo>
                <a:lnTo>
                  <a:pt x="3513712" y="459672"/>
                </a:lnTo>
                <a:lnTo>
                  <a:pt x="3566468" y="481547"/>
                </a:lnTo>
                <a:lnTo>
                  <a:pt x="3607224" y="522348"/>
                </a:lnTo>
                <a:lnTo>
                  <a:pt x="3629076" y="575162"/>
                </a:lnTo>
                <a:lnTo>
                  <a:pt x="3631926" y="604013"/>
                </a:lnTo>
                <a:lnTo>
                  <a:pt x="3631926" y="898406"/>
                </a:lnTo>
                <a:lnTo>
                  <a:pt x="3620736" y="954735"/>
                </a:lnTo>
                <a:lnTo>
                  <a:pt x="3588860" y="1002489"/>
                </a:lnTo>
                <a:lnTo>
                  <a:pt x="3541161" y="1034397"/>
                </a:lnTo>
                <a:lnTo>
                  <a:pt x="3513712" y="1042748"/>
                </a:lnTo>
                <a:lnTo>
                  <a:pt x="3484892" y="1045602"/>
                </a:lnTo>
                <a:close/>
              </a:path>
            </a:pathLst>
          </a:custGeom>
          <a:solidFill>
            <a:srgbClr val="B4C7D3"/>
          </a:solidFill>
        </p:spPr>
        <p:txBody>
          <a:bodyPr wrap="square" lIns="0" tIns="0" rIns="0" bIns="0" rtlCol="0"/>
          <a:lstStyle/>
          <a:p>
            <a:endParaRPr/>
          </a:p>
        </p:txBody>
      </p:sp>
      <p:sp>
        <p:nvSpPr>
          <p:cNvPr id="38" name="TextBox 37">
            <a:extLst>
              <a:ext uri="{FF2B5EF4-FFF2-40B4-BE49-F238E27FC236}">
                <a16:creationId xmlns:a16="http://schemas.microsoft.com/office/drawing/2014/main" id="{F5F9A576-5C16-4B38-A735-DEE5C337AB6A}"/>
              </a:ext>
            </a:extLst>
          </p:cNvPr>
          <p:cNvSpPr txBox="1"/>
          <p:nvPr/>
        </p:nvSpPr>
        <p:spPr>
          <a:xfrm>
            <a:off x="90409" y="4956183"/>
            <a:ext cx="3236128" cy="1200329"/>
          </a:xfrm>
          <a:prstGeom prst="rect">
            <a:avLst/>
          </a:prstGeom>
          <a:noFill/>
        </p:spPr>
        <p:txBody>
          <a:bodyPr wrap="square" rtlCol="0">
            <a:spAutoFit/>
          </a:bodyPr>
          <a:lstStyle/>
          <a:p>
            <a:r>
              <a:rPr lang="en-IN" sz="3600" dirty="0">
                <a:latin typeface="Trebuchet MS" panose="020B0603020202020204" pitchFamily="34" charset="0"/>
              </a:rPr>
              <a:t>Prepared By</a:t>
            </a:r>
          </a:p>
          <a:p>
            <a:r>
              <a:rPr lang="en-IN" sz="3600" dirty="0">
                <a:latin typeface="Trebuchet MS" panose="020B0603020202020204" pitchFamily="34" charset="0"/>
              </a:rPr>
              <a:t>Nihal Singh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38357" y="0"/>
            <a:ext cx="6917690" cy="3455035"/>
            <a:chOff x="638357" y="0"/>
            <a:chExt cx="6917690" cy="3455035"/>
          </a:xfrm>
        </p:grpSpPr>
        <p:sp>
          <p:nvSpPr>
            <p:cNvPr id="3" name="object 3"/>
            <p:cNvSpPr/>
            <p:nvPr/>
          </p:nvSpPr>
          <p:spPr>
            <a:xfrm>
              <a:off x="5813429" y="0"/>
              <a:ext cx="1742563" cy="345450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38357" y="755361"/>
              <a:ext cx="5553710" cy="716915"/>
            </a:xfrm>
            <a:custGeom>
              <a:avLst/>
              <a:gdLst/>
              <a:ahLst/>
              <a:cxnLst/>
              <a:rect l="l" t="t" r="r" b="b"/>
              <a:pathLst>
                <a:path w="5553710" h="716915">
                  <a:moveTo>
                    <a:pt x="5553531" y="716584"/>
                  </a:moveTo>
                  <a:lnTo>
                    <a:pt x="0" y="716584"/>
                  </a:lnTo>
                  <a:lnTo>
                    <a:pt x="0" y="0"/>
                  </a:lnTo>
                  <a:lnTo>
                    <a:pt x="5553531" y="0"/>
                  </a:lnTo>
                  <a:lnTo>
                    <a:pt x="5553531" y="716584"/>
                  </a:lnTo>
                  <a:close/>
                </a:path>
              </a:pathLst>
            </a:custGeom>
            <a:solidFill>
              <a:srgbClr val="FFE100"/>
            </a:solidFill>
          </p:spPr>
          <p:txBody>
            <a:bodyPr wrap="square" lIns="0" tIns="0" rIns="0" bIns="0" rtlCol="0"/>
            <a:lstStyle/>
            <a:p>
              <a:endParaRPr/>
            </a:p>
          </p:txBody>
        </p:sp>
      </p:grpSp>
      <p:grpSp>
        <p:nvGrpSpPr>
          <p:cNvPr id="5" name="object 5"/>
          <p:cNvGrpSpPr/>
          <p:nvPr/>
        </p:nvGrpSpPr>
        <p:grpSpPr>
          <a:xfrm>
            <a:off x="0" y="6289182"/>
            <a:ext cx="7556500" cy="4398645"/>
            <a:chOff x="0" y="6289182"/>
            <a:chExt cx="7556500" cy="4398645"/>
          </a:xfrm>
        </p:grpSpPr>
        <p:sp>
          <p:nvSpPr>
            <p:cNvPr id="6" name="object 6"/>
            <p:cNvSpPr/>
            <p:nvPr/>
          </p:nvSpPr>
          <p:spPr>
            <a:xfrm>
              <a:off x="0" y="9075145"/>
              <a:ext cx="7194550" cy="845819"/>
            </a:xfrm>
            <a:custGeom>
              <a:avLst/>
              <a:gdLst/>
              <a:ahLst/>
              <a:cxnLst/>
              <a:rect l="l" t="t" r="r" b="b"/>
              <a:pathLst>
                <a:path w="7194550" h="845820">
                  <a:moveTo>
                    <a:pt x="7194511" y="845570"/>
                  </a:moveTo>
                  <a:lnTo>
                    <a:pt x="0" y="845570"/>
                  </a:lnTo>
                  <a:lnTo>
                    <a:pt x="0" y="0"/>
                  </a:lnTo>
                  <a:lnTo>
                    <a:pt x="7194511" y="0"/>
                  </a:lnTo>
                  <a:lnTo>
                    <a:pt x="7194511" y="845570"/>
                  </a:lnTo>
                  <a:close/>
                </a:path>
              </a:pathLst>
            </a:custGeom>
            <a:solidFill>
              <a:srgbClr val="FFE100"/>
            </a:solidFill>
          </p:spPr>
          <p:txBody>
            <a:bodyPr wrap="square" lIns="0" tIns="0" rIns="0" bIns="0" rtlCol="0"/>
            <a:lstStyle/>
            <a:p>
              <a:endParaRPr/>
            </a:p>
          </p:txBody>
        </p:sp>
        <p:sp>
          <p:nvSpPr>
            <p:cNvPr id="7" name="object 7"/>
            <p:cNvSpPr/>
            <p:nvPr/>
          </p:nvSpPr>
          <p:spPr>
            <a:xfrm>
              <a:off x="3023664" y="6289182"/>
              <a:ext cx="4532327" cy="4396831"/>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0" y="10144170"/>
              <a:ext cx="4697730" cy="543560"/>
            </a:xfrm>
            <a:custGeom>
              <a:avLst/>
              <a:gdLst/>
              <a:ahLst/>
              <a:cxnLst/>
              <a:rect l="l" t="t" r="r" b="b"/>
              <a:pathLst>
                <a:path w="4697730" h="543559">
                  <a:moveTo>
                    <a:pt x="0" y="0"/>
                  </a:moveTo>
                  <a:lnTo>
                    <a:pt x="4697364" y="0"/>
                  </a:lnTo>
                  <a:lnTo>
                    <a:pt x="4697364" y="543424"/>
                  </a:lnTo>
                  <a:lnTo>
                    <a:pt x="0" y="543424"/>
                  </a:lnTo>
                  <a:lnTo>
                    <a:pt x="0" y="0"/>
                  </a:lnTo>
                  <a:close/>
                </a:path>
              </a:pathLst>
            </a:custGeom>
            <a:solidFill>
              <a:srgbClr val="006E93"/>
            </a:solidFill>
          </p:spPr>
          <p:txBody>
            <a:bodyPr wrap="square" lIns="0" tIns="0" rIns="0" bIns="0" rtlCol="0"/>
            <a:lstStyle/>
            <a:p>
              <a:endParaRPr/>
            </a:p>
          </p:txBody>
        </p:sp>
        <p:sp>
          <p:nvSpPr>
            <p:cNvPr id="9" name="object 9"/>
            <p:cNvSpPr/>
            <p:nvPr/>
          </p:nvSpPr>
          <p:spPr>
            <a:xfrm>
              <a:off x="0" y="6606174"/>
              <a:ext cx="1577190" cy="4081393"/>
            </a:xfrm>
            <a:prstGeom prst="rect">
              <a:avLst/>
            </a:prstGeom>
            <a:blipFill>
              <a:blip r:embed="rId4" cstate="print"/>
              <a:stretch>
                <a:fillRect/>
              </a:stretch>
            </a:blipFill>
          </p:spPr>
          <p:txBody>
            <a:bodyPr wrap="square" lIns="0" tIns="0" rIns="0" bIns="0" rtlCol="0"/>
            <a:lstStyle/>
            <a:p>
              <a:endParaRPr/>
            </a:p>
          </p:txBody>
        </p:sp>
      </p:grpSp>
      <p:sp>
        <p:nvSpPr>
          <p:cNvPr id="10" name="object 10"/>
          <p:cNvSpPr/>
          <p:nvPr/>
        </p:nvSpPr>
        <p:spPr>
          <a:xfrm>
            <a:off x="2202" y="0"/>
            <a:ext cx="3597432" cy="3597429"/>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5607050" y="7407275"/>
            <a:ext cx="1369087" cy="1666153"/>
          </a:xfrm>
          <a:prstGeom prst="rect">
            <a:avLst/>
          </a:prstGeom>
          <a:blipFill>
            <a:blip r:embed="rId6" cstate="print"/>
            <a:stretch>
              <a:fillRect/>
            </a:stretch>
          </a:blipFill>
        </p:spPr>
        <p:txBody>
          <a:bodyPr wrap="square" lIns="0" tIns="0" rIns="0" bIns="0" rtlCol="0"/>
          <a:lstStyle/>
          <a:p>
            <a:endParaRPr/>
          </a:p>
        </p:txBody>
      </p:sp>
      <p:sp>
        <p:nvSpPr>
          <p:cNvPr id="12" name="object 12"/>
          <p:cNvSpPr txBox="1"/>
          <p:nvPr/>
        </p:nvSpPr>
        <p:spPr>
          <a:xfrm>
            <a:off x="883029" y="1625427"/>
            <a:ext cx="5715635" cy="6413679"/>
          </a:xfrm>
          <a:prstGeom prst="rect">
            <a:avLst/>
          </a:prstGeom>
        </p:spPr>
        <p:txBody>
          <a:bodyPr vert="horz" wrap="square" lIns="0" tIns="12700" rIns="0" bIns="0" rtlCol="0">
            <a:spAutoFit/>
          </a:bodyPr>
          <a:lstStyle/>
          <a:p>
            <a:pPr marL="12700" marR="6985" algn="just">
              <a:lnSpc>
                <a:spcPct val="115500"/>
              </a:lnSpc>
              <a:spcBef>
                <a:spcPts val="100"/>
              </a:spcBef>
            </a:pPr>
            <a:r>
              <a:rPr lang="en-GB" sz="2400" dirty="0">
                <a:latin typeface="Times New Roman" panose="02020603050405020304" pitchFamily="18" charset="0"/>
                <a:cs typeface="Times New Roman" panose="02020603050405020304" pitchFamily="18" charset="0"/>
              </a:rPr>
              <a:t>"The analysis involved importing data in </a:t>
            </a:r>
            <a:r>
              <a:rPr lang="en-GB" sz="2400" b="1" dirty="0">
                <a:latin typeface="Times New Roman" panose="02020603050405020304" pitchFamily="18" charset="0"/>
                <a:cs typeface="Times New Roman" panose="02020603050405020304" pitchFamily="18" charset="0"/>
              </a:rPr>
              <a:t>Python</a:t>
            </a:r>
            <a:r>
              <a:rPr lang="en-GB" sz="2400" dirty="0">
                <a:latin typeface="Times New Roman" panose="02020603050405020304" pitchFamily="18" charset="0"/>
                <a:cs typeface="Times New Roman" panose="02020603050405020304" pitchFamily="18" charset="0"/>
              </a:rPr>
              <a:t> and utilizing various libraries for data processing and visualization. The dataset included cities like Yangon, Naypyidaw, and Mandalay. Actions were suggested to standardize the data format, increase data coverage, and enhance data quality. Specific Python code snippets and data visualization techniques were employed to calculate mean ratings, visualize relationships between variables, and display income distribution. Overall, this analysis provides valuable insights into the data and facilitates better understanding and comparison of different cities."</a:t>
            </a:r>
            <a:endParaRPr sz="2400" dirty="0">
              <a:latin typeface="Times New Roman" panose="02020603050405020304" pitchFamily="18" charset="0"/>
              <a:cs typeface="Times New Roman" panose="02020603050405020304" pitchFamily="18" charset="0"/>
            </a:endParaRPr>
          </a:p>
        </p:txBody>
      </p:sp>
      <p:sp>
        <p:nvSpPr>
          <p:cNvPr id="13" name="object 13"/>
          <p:cNvSpPr txBox="1">
            <a:spLocks noGrp="1"/>
          </p:cNvSpPr>
          <p:nvPr>
            <p:ph type="title"/>
          </p:nvPr>
        </p:nvSpPr>
        <p:spPr>
          <a:xfrm>
            <a:off x="1035353" y="762669"/>
            <a:ext cx="3686810" cy="695325"/>
          </a:xfrm>
          <a:prstGeom prst="rect">
            <a:avLst/>
          </a:prstGeom>
        </p:spPr>
        <p:txBody>
          <a:bodyPr vert="horz" wrap="square" lIns="0" tIns="12065" rIns="0" bIns="0" rtlCol="0">
            <a:spAutoFit/>
          </a:bodyPr>
          <a:lstStyle/>
          <a:p>
            <a:pPr marL="12700">
              <a:lnSpc>
                <a:spcPct val="100000"/>
              </a:lnSpc>
              <a:spcBef>
                <a:spcPts val="95"/>
              </a:spcBef>
            </a:pPr>
            <a:r>
              <a:rPr sz="4400" b="0" spc="-425" dirty="0">
                <a:solidFill>
                  <a:srgbClr val="000000"/>
                </a:solidFill>
                <a:latin typeface="Arial Black"/>
                <a:cs typeface="Arial Black"/>
              </a:rPr>
              <a:t>CONCLUSION</a:t>
            </a:r>
            <a:endParaRPr sz="4400">
              <a:latin typeface="Arial Black"/>
              <a:cs typeface="Arial Black"/>
            </a:endParaRPr>
          </a:p>
        </p:txBody>
      </p:sp>
      <p:sp>
        <p:nvSpPr>
          <p:cNvPr id="14" name="object 14"/>
          <p:cNvSpPr txBox="1">
            <a:spLocks noGrp="1"/>
          </p:cNvSpPr>
          <p:nvPr>
            <p:ph type="sldNum" sz="quarter" idx="12"/>
          </p:nvPr>
        </p:nvSpPr>
        <p:spPr>
          <a:prstGeom prst="rect">
            <a:avLst/>
          </a:prstGeom>
        </p:spPr>
        <p:txBody>
          <a:bodyPr vert="horz" wrap="square" lIns="0" tIns="29845" rIns="0" bIns="0" rtlCol="0">
            <a:spAutoFit/>
          </a:bodyPr>
          <a:lstStyle/>
          <a:p>
            <a:pPr marL="40640">
              <a:lnSpc>
                <a:spcPct val="100000"/>
              </a:lnSpc>
              <a:spcBef>
                <a:spcPts val="235"/>
              </a:spcBef>
            </a:pPr>
            <a:r>
              <a:rPr spc="-60" dirty="0"/>
              <a:t>13</a:t>
            </a:r>
          </a:p>
        </p:txBody>
      </p:sp>
      <p:sp>
        <p:nvSpPr>
          <p:cNvPr id="15" name="TextBox 14">
            <a:extLst>
              <a:ext uri="{FF2B5EF4-FFF2-40B4-BE49-F238E27FC236}">
                <a16:creationId xmlns:a16="http://schemas.microsoft.com/office/drawing/2014/main" id="{73C0564D-7A72-44AF-9EC8-80F4D1E66E20}"/>
              </a:ext>
            </a:extLst>
          </p:cNvPr>
          <p:cNvSpPr txBox="1"/>
          <p:nvPr/>
        </p:nvSpPr>
        <p:spPr>
          <a:xfrm>
            <a:off x="7000416" y="9944115"/>
            <a:ext cx="563668" cy="400110"/>
          </a:xfrm>
          <a:prstGeom prst="rect">
            <a:avLst/>
          </a:prstGeom>
          <a:noFill/>
        </p:spPr>
        <p:txBody>
          <a:bodyPr wrap="square" rtlCol="0">
            <a:spAutoFit/>
          </a:bodyPr>
          <a:lstStyle/>
          <a:p>
            <a:r>
              <a:rPr lang="en-IN" sz="2000" b="1" dirty="0">
                <a:solidFill>
                  <a:schemeClr val="bg1"/>
                </a:solidFill>
                <a:latin typeface="Arial" panose="020B0604020202020204" pitchFamily="34" charset="0"/>
                <a:cs typeface="Arial" panose="020B0604020202020204" pitchFamily="34" charset="0"/>
              </a:rPr>
              <a:t>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378450" y="0"/>
            <a:ext cx="2172194" cy="1798709"/>
            <a:chOff x="2274585" y="2551"/>
            <a:chExt cx="5266690" cy="3090545"/>
          </a:xfrm>
        </p:grpSpPr>
        <p:sp>
          <p:nvSpPr>
            <p:cNvPr id="3" name="object 3"/>
            <p:cNvSpPr/>
            <p:nvPr/>
          </p:nvSpPr>
          <p:spPr>
            <a:xfrm>
              <a:off x="2793939" y="2551"/>
              <a:ext cx="4747260" cy="2356485"/>
            </a:xfrm>
            <a:custGeom>
              <a:avLst/>
              <a:gdLst/>
              <a:ahLst/>
              <a:cxnLst/>
              <a:rect l="l" t="t" r="r" b="b"/>
              <a:pathLst>
                <a:path w="4747259" h="2356485">
                  <a:moveTo>
                    <a:pt x="0" y="0"/>
                  </a:moveTo>
                  <a:lnTo>
                    <a:pt x="4747080" y="0"/>
                  </a:lnTo>
                  <a:lnTo>
                    <a:pt x="4747080" y="2356154"/>
                  </a:lnTo>
                  <a:lnTo>
                    <a:pt x="2150308" y="1064363"/>
                  </a:lnTo>
                  <a:lnTo>
                    <a:pt x="0" y="0"/>
                  </a:lnTo>
                  <a:close/>
                </a:path>
              </a:pathLst>
            </a:custGeom>
            <a:solidFill>
              <a:srgbClr val="5E94CB"/>
            </a:solidFill>
          </p:spPr>
          <p:txBody>
            <a:bodyPr wrap="square" lIns="0" tIns="0" rIns="0" bIns="0" rtlCol="0"/>
            <a:lstStyle/>
            <a:p>
              <a:endParaRPr/>
            </a:p>
          </p:txBody>
        </p:sp>
        <p:sp>
          <p:nvSpPr>
            <p:cNvPr id="4" name="object 4"/>
            <p:cNvSpPr/>
            <p:nvPr/>
          </p:nvSpPr>
          <p:spPr>
            <a:xfrm>
              <a:off x="2857715" y="2552"/>
              <a:ext cx="4683760" cy="2329180"/>
            </a:xfrm>
            <a:custGeom>
              <a:avLst/>
              <a:gdLst/>
              <a:ahLst/>
              <a:cxnLst/>
              <a:rect l="l" t="t" r="r" b="b"/>
              <a:pathLst>
                <a:path w="4683759" h="2329180">
                  <a:moveTo>
                    <a:pt x="4683303" y="1491932"/>
                  </a:moveTo>
                  <a:lnTo>
                    <a:pt x="4537519" y="1419161"/>
                  </a:lnTo>
                  <a:lnTo>
                    <a:pt x="4537519" y="564032"/>
                  </a:lnTo>
                  <a:lnTo>
                    <a:pt x="3389465" y="0"/>
                  </a:lnTo>
                  <a:lnTo>
                    <a:pt x="1603616" y="0"/>
                  </a:lnTo>
                  <a:lnTo>
                    <a:pt x="2286978" y="336600"/>
                  </a:lnTo>
                  <a:lnTo>
                    <a:pt x="2168525" y="554926"/>
                  </a:lnTo>
                  <a:lnTo>
                    <a:pt x="2086521" y="700481"/>
                  </a:lnTo>
                  <a:lnTo>
                    <a:pt x="4464621" y="2119630"/>
                  </a:lnTo>
                  <a:lnTo>
                    <a:pt x="2460091" y="1118946"/>
                  </a:lnTo>
                  <a:lnTo>
                    <a:pt x="2086521" y="937006"/>
                  </a:lnTo>
                  <a:lnTo>
                    <a:pt x="200456" y="0"/>
                  </a:lnTo>
                  <a:lnTo>
                    <a:pt x="0" y="0"/>
                  </a:lnTo>
                  <a:lnTo>
                    <a:pt x="2059190" y="1027976"/>
                  </a:lnTo>
                  <a:lnTo>
                    <a:pt x="2086521" y="1037082"/>
                  </a:lnTo>
                  <a:lnTo>
                    <a:pt x="4683303" y="2328862"/>
                  </a:lnTo>
                  <a:lnTo>
                    <a:pt x="4683303" y="2246998"/>
                  </a:lnTo>
                  <a:lnTo>
                    <a:pt x="4683303" y="2228799"/>
                  </a:lnTo>
                  <a:lnTo>
                    <a:pt x="4683303" y="1491932"/>
                  </a:lnTo>
                  <a:close/>
                </a:path>
              </a:pathLst>
            </a:custGeom>
            <a:solidFill>
              <a:srgbClr val="1D4B8B"/>
            </a:solidFill>
          </p:spPr>
          <p:txBody>
            <a:bodyPr wrap="square" lIns="0" tIns="0" rIns="0" bIns="0" rtlCol="0"/>
            <a:lstStyle/>
            <a:p>
              <a:endParaRPr/>
            </a:p>
          </p:txBody>
        </p:sp>
        <p:sp>
          <p:nvSpPr>
            <p:cNvPr id="5" name="object 5"/>
            <p:cNvSpPr/>
            <p:nvPr/>
          </p:nvSpPr>
          <p:spPr>
            <a:xfrm>
              <a:off x="3914651" y="2551"/>
              <a:ext cx="3626485" cy="2884170"/>
            </a:xfrm>
            <a:custGeom>
              <a:avLst/>
              <a:gdLst/>
              <a:ahLst/>
              <a:cxnLst/>
              <a:rect l="l" t="t" r="r" b="b"/>
              <a:pathLst>
                <a:path w="3626484" h="2884170">
                  <a:moveTo>
                    <a:pt x="1029597" y="700478"/>
                  </a:moveTo>
                  <a:lnTo>
                    <a:pt x="3626368" y="1992269"/>
                  </a:lnTo>
                  <a:lnTo>
                    <a:pt x="3626368" y="2883787"/>
                  </a:lnTo>
                  <a:lnTo>
                    <a:pt x="1029597" y="1591996"/>
                  </a:lnTo>
                  <a:lnTo>
                    <a:pt x="1029597" y="700478"/>
                  </a:lnTo>
                  <a:close/>
                </a:path>
                <a:path w="3626484" h="2884170">
                  <a:moveTo>
                    <a:pt x="0" y="0"/>
                  </a:moveTo>
                  <a:lnTo>
                    <a:pt x="1785849" y="0"/>
                  </a:lnTo>
                  <a:lnTo>
                    <a:pt x="3225463" y="718672"/>
                  </a:lnTo>
                  <a:lnTo>
                    <a:pt x="3225463" y="1610190"/>
                  </a:lnTo>
                  <a:lnTo>
                    <a:pt x="0" y="0"/>
                  </a:lnTo>
                  <a:close/>
                </a:path>
              </a:pathLst>
            </a:custGeom>
            <a:solidFill>
              <a:srgbClr val="3C6BA7"/>
            </a:solidFill>
          </p:spPr>
          <p:txBody>
            <a:bodyPr wrap="square" lIns="0" tIns="0" rIns="0" bIns="0" rtlCol="0"/>
            <a:lstStyle/>
            <a:p>
              <a:endParaRPr/>
            </a:p>
          </p:txBody>
        </p:sp>
        <p:sp>
          <p:nvSpPr>
            <p:cNvPr id="6" name="object 6"/>
            <p:cNvSpPr/>
            <p:nvPr/>
          </p:nvSpPr>
          <p:spPr>
            <a:xfrm>
              <a:off x="2274585" y="2551"/>
              <a:ext cx="5266690" cy="3090545"/>
            </a:xfrm>
            <a:custGeom>
              <a:avLst/>
              <a:gdLst/>
              <a:ahLst/>
              <a:cxnLst/>
              <a:rect l="l" t="t" r="r" b="b"/>
              <a:pathLst>
                <a:path w="5266690" h="3090545">
                  <a:moveTo>
                    <a:pt x="4245948" y="2483514"/>
                  </a:moveTo>
                  <a:lnTo>
                    <a:pt x="5266434" y="2992952"/>
                  </a:lnTo>
                  <a:lnTo>
                    <a:pt x="5266434" y="3090465"/>
                  </a:lnTo>
                  <a:lnTo>
                    <a:pt x="5261315" y="3090465"/>
                  </a:lnTo>
                  <a:lnTo>
                    <a:pt x="4245948" y="2583582"/>
                  </a:lnTo>
                  <a:lnTo>
                    <a:pt x="4245948" y="2483514"/>
                  </a:lnTo>
                  <a:close/>
                </a:path>
                <a:path w="5266690" h="3090545">
                  <a:moveTo>
                    <a:pt x="419127" y="0"/>
                  </a:moveTo>
                  <a:lnTo>
                    <a:pt x="619580" y="0"/>
                  </a:lnTo>
                  <a:lnTo>
                    <a:pt x="5266434" y="2310668"/>
                  </a:lnTo>
                  <a:lnTo>
                    <a:pt x="5266434" y="2410737"/>
                  </a:lnTo>
                  <a:lnTo>
                    <a:pt x="419127" y="0"/>
                  </a:lnTo>
                  <a:close/>
                </a:path>
                <a:path w="5266690" h="3090545">
                  <a:moveTo>
                    <a:pt x="2678774" y="0"/>
                  </a:moveTo>
                  <a:lnTo>
                    <a:pt x="2879227" y="0"/>
                  </a:lnTo>
                  <a:lnTo>
                    <a:pt x="5266434" y="1182625"/>
                  </a:lnTo>
                  <a:lnTo>
                    <a:pt x="5266434" y="1291791"/>
                  </a:lnTo>
                  <a:lnTo>
                    <a:pt x="2678774" y="0"/>
                  </a:lnTo>
                  <a:close/>
                </a:path>
                <a:path w="5266690" h="3090545">
                  <a:moveTo>
                    <a:pt x="0" y="0"/>
                  </a:moveTo>
                  <a:lnTo>
                    <a:pt x="200452" y="0"/>
                  </a:lnTo>
                  <a:lnTo>
                    <a:pt x="2560325" y="1173528"/>
                  </a:lnTo>
                  <a:lnTo>
                    <a:pt x="2560325" y="1273597"/>
                  </a:lnTo>
                  <a:lnTo>
                    <a:pt x="0" y="0"/>
                  </a:lnTo>
                  <a:close/>
                </a:path>
              </a:pathLst>
            </a:custGeom>
            <a:solidFill>
              <a:srgbClr val="FFD500"/>
            </a:solidFill>
          </p:spPr>
          <p:txBody>
            <a:bodyPr wrap="square" lIns="0" tIns="0" rIns="0" bIns="0" rtlCol="0"/>
            <a:lstStyle/>
            <a:p>
              <a:endParaRPr/>
            </a:p>
          </p:txBody>
        </p:sp>
      </p:grpSp>
      <p:grpSp>
        <p:nvGrpSpPr>
          <p:cNvPr id="7" name="object 7"/>
          <p:cNvGrpSpPr/>
          <p:nvPr/>
        </p:nvGrpSpPr>
        <p:grpSpPr>
          <a:xfrm>
            <a:off x="0" y="8701486"/>
            <a:ext cx="7556500" cy="1977649"/>
            <a:chOff x="0" y="8701486"/>
            <a:chExt cx="7556500" cy="1977649"/>
          </a:xfrm>
        </p:grpSpPr>
        <p:sp>
          <p:nvSpPr>
            <p:cNvPr id="8" name="object 8"/>
            <p:cNvSpPr/>
            <p:nvPr/>
          </p:nvSpPr>
          <p:spPr>
            <a:xfrm>
              <a:off x="0" y="9215804"/>
              <a:ext cx="7556500" cy="1463040"/>
            </a:xfrm>
            <a:custGeom>
              <a:avLst/>
              <a:gdLst/>
              <a:ahLst/>
              <a:cxnLst/>
              <a:rect l="l" t="t" r="r" b="b"/>
              <a:pathLst>
                <a:path w="7556500" h="1463040">
                  <a:moveTo>
                    <a:pt x="7555992" y="968561"/>
                  </a:moveTo>
                  <a:lnTo>
                    <a:pt x="3961450" y="968561"/>
                  </a:lnTo>
                  <a:lnTo>
                    <a:pt x="7555992" y="0"/>
                  </a:lnTo>
                  <a:lnTo>
                    <a:pt x="7555992" y="968561"/>
                  </a:lnTo>
                  <a:close/>
                </a:path>
                <a:path w="7556500" h="1463040">
                  <a:moveTo>
                    <a:pt x="7555992" y="1462760"/>
                  </a:moveTo>
                  <a:lnTo>
                    <a:pt x="0" y="1462760"/>
                  </a:lnTo>
                  <a:lnTo>
                    <a:pt x="0" y="430667"/>
                  </a:lnTo>
                  <a:lnTo>
                    <a:pt x="3961450" y="968561"/>
                  </a:lnTo>
                  <a:lnTo>
                    <a:pt x="7555992" y="968561"/>
                  </a:lnTo>
                  <a:lnTo>
                    <a:pt x="7555992" y="1462760"/>
                  </a:lnTo>
                  <a:close/>
                </a:path>
              </a:pathLst>
            </a:custGeom>
            <a:solidFill>
              <a:srgbClr val="FFE100"/>
            </a:solidFill>
          </p:spPr>
          <p:txBody>
            <a:bodyPr wrap="square" lIns="0" tIns="0" rIns="0" bIns="0" rtlCol="0"/>
            <a:lstStyle/>
            <a:p>
              <a:endParaRPr/>
            </a:p>
          </p:txBody>
        </p:sp>
        <p:sp>
          <p:nvSpPr>
            <p:cNvPr id="9" name="object 9"/>
            <p:cNvSpPr/>
            <p:nvPr/>
          </p:nvSpPr>
          <p:spPr>
            <a:xfrm>
              <a:off x="0" y="9338076"/>
              <a:ext cx="7556500" cy="1340485"/>
            </a:xfrm>
            <a:custGeom>
              <a:avLst/>
              <a:gdLst/>
              <a:ahLst/>
              <a:cxnLst/>
              <a:rect l="l" t="t" r="r" b="b"/>
              <a:pathLst>
                <a:path w="7556500" h="1340484">
                  <a:moveTo>
                    <a:pt x="7555992" y="1142808"/>
                  </a:moveTo>
                  <a:lnTo>
                    <a:pt x="3947301" y="1142808"/>
                  </a:lnTo>
                  <a:lnTo>
                    <a:pt x="7555992" y="0"/>
                  </a:lnTo>
                  <a:lnTo>
                    <a:pt x="7555992" y="1142808"/>
                  </a:lnTo>
                  <a:close/>
                </a:path>
                <a:path w="7556500" h="1340484">
                  <a:moveTo>
                    <a:pt x="2673817" y="1340488"/>
                  </a:moveTo>
                  <a:lnTo>
                    <a:pt x="2560618" y="1340488"/>
                  </a:lnTo>
                  <a:lnTo>
                    <a:pt x="0" y="1227639"/>
                  </a:lnTo>
                  <a:lnTo>
                    <a:pt x="0" y="438063"/>
                  </a:lnTo>
                  <a:lnTo>
                    <a:pt x="3593555" y="1086328"/>
                  </a:lnTo>
                  <a:lnTo>
                    <a:pt x="3947301" y="1142808"/>
                  </a:lnTo>
                  <a:lnTo>
                    <a:pt x="7555992" y="1142808"/>
                  </a:lnTo>
                  <a:lnTo>
                    <a:pt x="7555992" y="1213391"/>
                  </a:lnTo>
                  <a:lnTo>
                    <a:pt x="6753682" y="1241648"/>
                  </a:lnTo>
                  <a:lnTo>
                    <a:pt x="3466207" y="1241648"/>
                  </a:lnTo>
                  <a:lnTo>
                    <a:pt x="2673817" y="1340488"/>
                  </a:lnTo>
                  <a:close/>
                </a:path>
                <a:path w="7556500" h="1340484">
                  <a:moveTo>
                    <a:pt x="3947301" y="1340488"/>
                  </a:moveTo>
                  <a:lnTo>
                    <a:pt x="3706754" y="1340488"/>
                  </a:lnTo>
                  <a:lnTo>
                    <a:pt x="3466207" y="1241648"/>
                  </a:lnTo>
                  <a:lnTo>
                    <a:pt x="6753682" y="1241648"/>
                  </a:lnTo>
                  <a:lnTo>
                    <a:pt x="3947301" y="1340488"/>
                  </a:lnTo>
                  <a:close/>
                </a:path>
              </a:pathLst>
            </a:custGeom>
            <a:solidFill>
              <a:srgbClr val="5E94CB"/>
            </a:solidFill>
          </p:spPr>
          <p:txBody>
            <a:bodyPr wrap="square" lIns="0" tIns="0" rIns="0" bIns="0" rtlCol="0"/>
            <a:lstStyle/>
            <a:p>
              <a:endParaRPr/>
            </a:p>
          </p:txBody>
        </p:sp>
        <p:sp>
          <p:nvSpPr>
            <p:cNvPr id="10" name="object 10"/>
            <p:cNvSpPr/>
            <p:nvPr/>
          </p:nvSpPr>
          <p:spPr>
            <a:xfrm>
              <a:off x="0" y="10025720"/>
              <a:ext cx="2560955" cy="653415"/>
            </a:xfrm>
            <a:custGeom>
              <a:avLst/>
              <a:gdLst/>
              <a:ahLst/>
              <a:cxnLst/>
              <a:rect l="l" t="t" r="r" b="b"/>
              <a:pathLst>
                <a:path w="2560955" h="653415">
                  <a:moveTo>
                    <a:pt x="2560618" y="652844"/>
                  </a:moveTo>
                  <a:lnTo>
                    <a:pt x="0" y="652844"/>
                  </a:lnTo>
                  <a:lnTo>
                    <a:pt x="0" y="0"/>
                  </a:lnTo>
                  <a:lnTo>
                    <a:pt x="2560618" y="652844"/>
                  </a:lnTo>
                  <a:close/>
                </a:path>
              </a:pathLst>
            </a:custGeom>
            <a:solidFill>
              <a:srgbClr val="FAD02B"/>
            </a:solidFill>
          </p:spPr>
          <p:txBody>
            <a:bodyPr wrap="square" lIns="0" tIns="0" rIns="0" bIns="0" rtlCol="0"/>
            <a:lstStyle/>
            <a:p>
              <a:endParaRPr/>
            </a:p>
          </p:txBody>
        </p:sp>
        <p:sp>
          <p:nvSpPr>
            <p:cNvPr id="11" name="object 11"/>
            <p:cNvSpPr/>
            <p:nvPr/>
          </p:nvSpPr>
          <p:spPr>
            <a:xfrm>
              <a:off x="3947300" y="9708410"/>
              <a:ext cx="3608704" cy="970280"/>
            </a:xfrm>
            <a:custGeom>
              <a:avLst/>
              <a:gdLst/>
              <a:ahLst/>
              <a:cxnLst/>
              <a:rect l="l" t="t" r="r" b="b"/>
              <a:pathLst>
                <a:path w="3608704" h="970279">
                  <a:moveTo>
                    <a:pt x="3608691" y="970154"/>
                  </a:moveTo>
                  <a:lnTo>
                    <a:pt x="0" y="970154"/>
                  </a:lnTo>
                  <a:lnTo>
                    <a:pt x="3608691" y="0"/>
                  </a:lnTo>
                  <a:lnTo>
                    <a:pt x="3608691" y="970154"/>
                  </a:lnTo>
                  <a:close/>
                </a:path>
              </a:pathLst>
            </a:custGeom>
            <a:solidFill>
              <a:srgbClr val="3C6BA7"/>
            </a:solidFill>
          </p:spPr>
          <p:txBody>
            <a:bodyPr wrap="square" lIns="0" tIns="0" rIns="0" bIns="0" rtlCol="0"/>
            <a:lstStyle/>
            <a:p>
              <a:endParaRPr/>
            </a:p>
          </p:txBody>
        </p:sp>
        <p:sp>
          <p:nvSpPr>
            <p:cNvPr id="12" name="object 12"/>
            <p:cNvSpPr/>
            <p:nvPr/>
          </p:nvSpPr>
          <p:spPr>
            <a:xfrm>
              <a:off x="2673817" y="9271487"/>
              <a:ext cx="4882515" cy="1407160"/>
            </a:xfrm>
            <a:custGeom>
              <a:avLst/>
              <a:gdLst/>
              <a:ahLst/>
              <a:cxnLst/>
              <a:rect l="l" t="t" r="r" b="b"/>
              <a:pathLst>
                <a:path w="4882515" h="1407159">
                  <a:moveTo>
                    <a:pt x="1032936" y="1407077"/>
                  </a:moveTo>
                  <a:lnTo>
                    <a:pt x="0" y="1407077"/>
                  </a:lnTo>
                  <a:lnTo>
                    <a:pt x="919738" y="1152917"/>
                  </a:lnTo>
                  <a:lnTo>
                    <a:pt x="4882175" y="0"/>
                  </a:lnTo>
                  <a:lnTo>
                    <a:pt x="4882175" y="132331"/>
                  </a:lnTo>
                  <a:lnTo>
                    <a:pt x="1032936" y="1407077"/>
                  </a:lnTo>
                  <a:close/>
                </a:path>
              </a:pathLst>
            </a:custGeom>
            <a:solidFill>
              <a:srgbClr val="FAD02B"/>
            </a:solidFill>
          </p:spPr>
          <p:txBody>
            <a:bodyPr wrap="square" lIns="0" tIns="0" rIns="0" bIns="0" rtlCol="0"/>
            <a:lstStyle/>
            <a:p>
              <a:endParaRPr/>
            </a:p>
          </p:txBody>
        </p:sp>
        <p:sp>
          <p:nvSpPr>
            <p:cNvPr id="13" name="object 13"/>
            <p:cNvSpPr/>
            <p:nvPr/>
          </p:nvSpPr>
          <p:spPr>
            <a:xfrm>
              <a:off x="6423519" y="10010662"/>
              <a:ext cx="1132840" cy="300990"/>
            </a:xfrm>
            <a:custGeom>
              <a:avLst/>
              <a:gdLst/>
              <a:ahLst/>
              <a:cxnLst/>
              <a:rect l="l" t="t" r="r" b="b"/>
              <a:pathLst>
                <a:path w="1132840" h="300990">
                  <a:moveTo>
                    <a:pt x="0" y="300782"/>
                  </a:moveTo>
                  <a:lnTo>
                    <a:pt x="1132472" y="0"/>
                  </a:lnTo>
                  <a:lnTo>
                    <a:pt x="1132472" y="176172"/>
                  </a:lnTo>
                  <a:lnTo>
                    <a:pt x="0" y="300782"/>
                  </a:lnTo>
                  <a:close/>
                </a:path>
              </a:pathLst>
            </a:custGeom>
            <a:solidFill>
              <a:srgbClr val="5E94CB"/>
            </a:solidFill>
          </p:spPr>
          <p:txBody>
            <a:bodyPr wrap="square" lIns="0" tIns="0" rIns="0" bIns="0" rtlCol="0"/>
            <a:lstStyle/>
            <a:p>
              <a:endParaRPr/>
            </a:p>
          </p:txBody>
        </p:sp>
        <p:sp>
          <p:nvSpPr>
            <p:cNvPr id="14" name="object 14"/>
            <p:cNvSpPr/>
            <p:nvPr/>
          </p:nvSpPr>
          <p:spPr>
            <a:xfrm>
              <a:off x="5608267" y="8701486"/>
              <a:ext cx="1446583" cy="1798709"/>
            </a:xfrm>
            <a:prstGeom prst="rect">
              <a:avLst/>
            </a:prstGeom>
            <a:blipFill>
              <a:blip r:embed="rId2" cstate="print"/>
              <a:stretch>
                <a:fillRect/>
              </a:stretch>
            </a:blipFill>
          </p:spPr>
          <p:txBody>
            <a:bodyPr wrap="square" lIns="0" tIns="0" rIns="0" bIns="0" rtlCol="0"/>
            <a:lstStyle/>
            <a:p>
              <a:endParaRPr/>
            </a:p>
          </p:txBody>
        </p:sp>
      </p:grpSp>
      <p:sp>
        <p:nvSpPr>
          <p:cNvPr id="19" name="object 19"/>
          <p:cNvSpPr txBox="1"/>
          <p:nvPr/>
        </p:nvSpPr>
        <p:spPr>
          <a:xfrm>
            <a:off x="6902451" y="10010662"/>
            <a:ext cx="592314" cy="495007"/>
          </a:xfrm>
          <a:prstGeom prst="rect">
            <a:avLst/>
          </a:prstGeom>
        </p:spPr>
        <p:txBody>
          <a:bodyPr vert="horz" wrap="square" lIns="0" tIns="185420" rIns="0" bIns="0" rtlCol="0">
            <a:spAutoFit/>
          </a:bodyPr>
          <a:lstStyle/>
          <a:p>
            <a:pPr marL="155575">
              <a:lnSpc>
                <a:spcPct val="100000"/>
              </a:lnSpc>
              <a:spcBef>
                <a:spcPts val="1460"/>
              </a:spcBef>
            </a:pPr>
            <a:r>
              <a:rPr sz="2000" b="1" spc="-60" dirty="0">
                <a:solidFill>
                  <a:srgbClr val="FBFDFE"/>
                </a:solidFill>
                <a:latin typeface="Arial"/>
                <a:cs typeface="Arial"/>
              </a:rPr>
              <a:t>10</a:t>
            </a:r>
            <a:endParaRPr sz="2000" dirty="0">
              <a:latin typeface="Arial"/>
              <a:cs typeface="Arial"/>
            </a:endParaRPr>
          </a:p>
        </p:txBody>
      </p:sp>
      <p:pic>
        <p:nvPicPr>
          <p:cNvPr id="16" name="Picture 15">
            <a:extLst>
              <a:ext uri="{FF2B5EF4-FFF2-40B4-BE49-F238E27FC236}">
                <a16:creationId xmlns:a16="http://schemas.microsoft.com/office/drawing/2014/main" id="{C9CD279E-768E-4DAC-81E1-53E84A368B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12" y="505060"/>
            <a:ext cx="6269307" cy="38191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7" name="TextBox 16">
            <a:extLst>
              <a:ext uri="{FF2B5EF4-FFF2-40B4-BE49-F238E27FC236}">
                <a16:creationId xmlns:a16="http://schemas.microsoft.com/office/drawing/2014/main" id="{CBC37C50-76E4-4D5B-9E0F-CADC31B59215}"/>
              </a:ext>
            </a:extLst>
          </p:cNvPr>
          <p:cNvSpPr txBox="1"/>
          <p:nvPr/>
        </p:nvSpPr>
        <p:spPr>
          <a:xfrm>
            <a:off x="154214" y="4468386"/>
            <a:ext cx="7429937" cy="1015663"/>
          </a:xfrm>
          <a:prstGeom prst="rect">
            <a:avLst/>
          </a:prstGeom>
          <a:noFill/>
        </p:spPr>
        <p:txBody>
          <a:bodyPr wrap="square" rtlCol="0">
            <a:spAutoFit/>
          </a:bodyPr>
          <a:lstStyle/>
          <a:p>
            <a:r>
              <a:rPr lang="en-GB" sz="2800" b="1" dirty="0">
                <a:latin typeface="Trebuchet MS" panose="020B0603020202020204" pitchFamily="34" charset="0"/>
              </a:rPr>
              <a:t>Revolutionizing Business Analytics for the 		Modern Era with </a:t>
            </a:r>
            <a:r>
              <a:rPr lang="en-GB" sz="3200" b="1" dirty="0">
                <a:latin typeface="Trebuchet MS" panose="020B0603020202020204" pitchFamily="34" charset="0"/>
              </a:rPr>
              <a:t>Power BI </a:t>
            </a:r>
            <a:endParaRPr lang="en-GB" sz="2800" b="1" dirty="0">
              <a:latin typeface="Trebuchet MS" panose="020B0603020202020204" pitchFamily="34" charset="0"/>
            </a:endParaRPr>
          </a:p>
        </p:txBody>
      </p:sp>
      <p:sp>
        <p:nvSpPr>
          <p:cNvPr id="18" name="TextBox 17">
            <a:extLst>
              <a:ext uri="{FF2B5EF4-FFF2-40B4-BE49-F238E27FC236}">
                <a16:creationId xmlns:a16="http://schemas.microsoft.com/office/drawing/2014/main" id="{430DAA19-E8A7-4746-ADEE-CE781A3E05DA}"/>
              </a:ext>
            </a:extLst>
          </p:cNvPr>
          <p:cNvSpPr txBox="1"/>
          <p:nvPr/>
        </p:nvSpPr>
        <p:spPr>
          <a:xfrm>
            <a:off x="154213" y="5578475"/>
            <a:ext cx="7396373" cy="3046988"/>
          </a:xfrm>
          <a:prstGeom prst="rect">
            <a:avLst/>
          </a:prstGeom>
          <a:noFill/>
        </p:spPr>
        <p:txBody>
          <a:bodyPr wrap="square" rtlCol="0">
            <a:spAutoFit/>
          </a:bodyPr>
          <a:lstStyle/>
          <a:p>
            <a:pPr marL="342900" indent="-342900" algn="just">
              <a:buFont typeface="Wingdings" panose="05000000000000000000" pitchFamily="2" charset="2"/>
              <a:buChar char="q"/>
            </a:pPr>
            <a:r>
              <a:rPr lang="en-GB" sz="2400" b="1" dirty="0"/>
              <a:t>Power BI </a:t>
            </a:r>
            <a:r>
              <a:rPr lang="en-GB" sz="2400" dirty="0"/>
              <a:t>is a game-changing business intelligence tool that simplifies data analysis and visualization. It seamlessly connects to various data sources, transforms raw data into valuable insights, and creates interactive dashboards and reports. Its intuitive interface and advanced analytics empower organizations to make informed decisions, discover hidden patterns, and foster growth and innovation.</a:t>
            </a:r>
            <a:endParaRPr lang="en-IN" sz="3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557134" cy="10687685"/>
          </a:xfrm>
          <a:custGeom>
            <a:avLst/>
            <a:gdLst/>
            <a:ahLst/>
            <a:cxnLst/>
            <a:rect l="l" t="t" r="r" b="b"/>
            <a:pathLst>
              <a:path w="7557134" h="10687685">
                <a:moveTo>
                  <a:pt x="7556509" y="10687606"/>
                </a:moveTo>
                <a:lnTo>
                  <a:pt x="0" y="10687606"/>
                </a:lnTo>
                <a:lnTo>
                  <a:pt x="0" y="0"/>
                </a:lnTo>
                <a:lnTo>
                  <a:pt x="7556509" y="0"/>
                </a:lnTo>
                <a:lnTo>
                  <a:pt x="7556509" y="10687606"/>
                </a:lnTo>
                <a:close/>
              </a:path>
            </a:pathLst>
          </a:custGeom>
        </p:spPr>
        <p:style>
          <a:lnRef idx="2">
            <a:schemeClr val="accent5"/>
          </a:lnRef>
          <a:fillRef idx="1">
            <a:schemeClr val="lt1"/>
          </a:fillRef>
          <a:effectRef idx="0">
            <a:schemeClr val="accent5"/>
          </a:effectRef>
          <a:fontRef idx="minor">
            <a:schemeClr val="dk1"/>
          </a:fontRef>
        </p:style>
        <p:txBody>
          <a:bodyPr wrap="square" lIns="0" tIns="0" rIns="0" bIns="0" rtlCol="0"/>
          <a:lstStyle/>
          <a:p>
            <a:endParaRPr dirty="0"/>
          </a:p>
        </p:txBody>
      </p:sp>
      <p:sp>
        <p:nvSpPr>
          <p:cNvPr id="3" name="object 3"/>
          <p:cNvSpPr/>
          <p:nvPr/>
        </p:nvSpPr>
        <p:spPr>
          <a:xfrm>
            <a:off x="0" y="9312274"/>
            <a:ext cx="963832" cy="137532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109408" y="8550275"/>
            <a:ext cx="1446583" cy="213732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886840" y="794897"/>
            <a:ext cx="850900" cy="850900"/>
          </a:xfrm>
          <a:custGeom>
            <a:avLst/>
            <a:gdLst/>
            <a:ahLst/>
            <a:cxnLst/>
            <a:rect l="l" t="t" r="r" b="b"/>
            <a:pathLst>
              <a:path w="850900" h="850900">
                <a:moveTo>
                  <a:pt x="466874" y="848397"/>
                </a:moveTo>
                <a:lnTo>
                  <a:pt x="420457" y="850454"/>
                </a:lnTo>
                <a:lnTo>
                  <a:pt x="375070" y="847566"/>
                </a:lnTo>
                <a:lnTo>
                  <a:pt x="330933" y="839975"/>
                </a:lnTo>
                <a:lnTo>
                  <a:pt x="288330" y="827914"/>
                </a:lnTo>
                <a:lnTo>
                  <a:pt x="247545" y="811616"/>
                </a:lnTo>
                <a:lnTo>
                  <a:pt x="208861" y="791314"/>
                </a:lnTo>
                <a:lnTo>
                  <a:pt x="172562" y="767240"/>
                </a:lnTo>
                <a:lnTo>
                  <a:pt x="138932" y="739628"/>
                </a:lnTo>
                <a:lnTo>
                  <a:pt x="108253" y="708709"/>
                </a:lnTo>
                <a:lnTo>
                  <a:pt x="80810" y="674717"/>
                </a:lnTo>
                <a:lnTo>
                  <a:pt x="56885" y="637885"/>
                </a:lnTo>
                <a:lnTo>
                  <a:pt x="36763" y="598445"/>
                </a:lnTo>
                <a:lnTo>
                  <a:pt x="20727" y="556630"/>
                </a:lnTo>
                <a:lnTo>
                  <a:pt x="9061" y="512672"/>
                </a:lnTo>
                <a:lnTo>
                  <a:pt x="2047" y="466805"/>
                </a:lnTo>
                <a:lnTo>
                  <a:pt x="0" y="420452"/>
                </a:lnTo>
                <a:lnTo>
                  <a:pt x="2887" y="375065"/>
                </a:lnTo>
                <a:lnTo>
                  <a:pt x="10478" y="330929"/>
                </a:lnTo>
                <a:lnTo>
                  <a:pt x="22538" y="288327"/>
                </a:lnTo>
                <a:lnTo>
                  <a:pt x="38835" y="247543"/>
                </a:lnTo>
                <a:lnTo>
                  <a:pt x="59137" y="208860"/>
                </a:lnTo>
                <a:lnTo>
                  <a:pt x="83210" y="172562"/>
                </a:lnTo>
                <a:lnTo>
                  <a:pt x="110822" y="138932"/>
                </a:lnTo>
                <a:lnTo>
                  <a:pt x="141740" y="108253"/>
                </a:lnTo>
                <a:lnTo>
                  <a:pt x="175731" y="80810"/>
                </a:lnTo>
                <a:lnTo>
                  <a:pt x="212563" y="56886"/>
                </a:lnTo>
                <a:lnTo>
                  <a:pt x="252002" y="36764"/>
                </a:lnTo>
                <a:lnTo>
                  <a:pt x="293815" y="20727"/>
                </a:lnTo>
                <a:lnTo>
                  <a:pt x="337773" y="9060"/>
                </a:lnTo>
                <a:lnTo>
                  <a:pt x="383615" y="2049"/>
                </a:lnTo>
                <a:lnTo>
                  <a:pt x="429989" y="0"/>
                </a:lnTo>
                <a:lnTo>
                  <a:pt x="475377" y="2888"/>
                </a:lnTo>
                <a:lnTo>
                  <a:pt x="519514" y="10479"/>
                </a:lnTo>
                <a:lnTo>
                  <a:pt x="562117" y="22539"/>
                </a:lnTo>
                <a:lnTo>
                  <a:pt x="602902" y="38837"/>
                </a:lnTo>
                <a:lnTo>
                  <a:pt x="641586" y="59139"/>
                </a:lnTo>
                <a:lnTo>
                  <a:pt x="677885" y="83213"/>
                </a:lnTo>
                <a:lnTo>
                  <a:pt x="711515" y="110826"/>
                </a:lnTo>
                <a:lnTo>
                  <a:pt x="742193" y="141744"/>
                </a:lnTo>
                <a:lnTo>
                  <a:pt x="769636" y="175736"/>
                </a:lnTo>
                <a:lnTo>
                  <a:pt x="793560" y="212569"/>
                </a:lnTo>
                <a:lnTo>
                  <a:pt x="813681" y="252009"/>
                </a:lnTo>
                <a:lnTo>
                  <a:pt x="829716" y="293824"/>
                </a:lnTo>
                <a:lnTo>
                  <a:pt x="841380" y="337781"/>
                </a:lnTo>
                <a:lnTo>
                  <a:pt x="848392" y="383648"/>
                </a:lnTo>
                <a:lnTo>
                  <a:pt x="850442" y="430001"/>
                </a:lnTo>
                <a:lnTo>
                  <a:pt x="847557" y="475388"/>
                </a:lnTo>
                <a:lnTo>
                  <a:pt x="839969" y="519524"/>
                </a:lnTo>
                <a:lnTo>
                  <a:pt x="827911" y="562125"/>
                </a:lnTo>
                <a:lnTo>
                  <a:pt x="811616" y="602909"/>
                </a:lnTo>
                <a:lnTo>
                  <a:pt x="791315" y="641592"/>
                </a:lnTo>
                <a:lnTo>
                  <a:pt x="767243" y="677891"/>
                </a:lnTo>
                <a:lnTo>
                  <a:pt x="739632" y="711521"/>
                </a:lnTo>
                <a:lnTo>
                  <a:pt x="708714" y="742199"/>
                </a:lnTo>
                <a:lnTo>
                  <a:pt x="674723" y="769642"/>
                </a:lnTo>
                <a:lnTo>
                  <a:pt x="637891" y="793567"/>
                </a:lnTo>
                <a:lnTo>
                  <a:pt x="598452" y="813689"/>
                </a:lnTo>
                <a:lnTo>
                  <a:pt x="556637" y="829725"/>
                </a:lnTo>
                <a:lnTo>
                  <a:pt x="512679" y="841392"/>
                </a:lnTo>
                <a:lnTo>
                  <a:pt x="466874" y="848397"/>
                </a:lnTo>
                <a:close/>
              </a:path>
            </a:pathLst>
          </a:custGeom>
          <a:solidFill>
            <a:srgbClr val="2E4D64"/>
          </a:solidFill>
        </p:spPr>
        <p:txBody>
          <a:bodyPr wrap="square" lIns="0" tIns="0" rIns="0" bIns="0" rtlCol="0"/>
          <a:lstStyle/>
          <a:p>
            <a:endParaRPr/>
          </a:p>
        </p:txBody>
      </p:sp>
      <p:sp>
        <p:nvSpPr>
          <p:cNvPr id="6" name="object 6"/>
          <p:cNvSpPr/>
          <p:nvPr/>
        </p:nvSpPr>
        <p:spPr>
          <a:xfrm>
            <a:off x="3494169" y="272847"/>
            <a:ext cx="269875" cy="269875"/>
          </a:xfrm>
          <a:custGeom>
            <a:avLst/>
            <a:gdLst/>
            <a:ahLst/>
            <a:cxnLst/>
            <a:rect l="l" t="t" r="r" b="b"/>
            <a:pathLst>
              <a:path w="269875" h="269875">
                <a:moveTo>
                  <a:pt x="147946" y="269418"/>
                </a:moveTo>
                <a:lnTo>
                  <a:pt x="104691" y="266735"/>
                </a:lnTo>
                <a:lnTo>
                  <a:pt x="65832" y="251245"/>
                </a:lnTo>
                <a:lnTo>
                  <a:pt x="33806" y="224949"/>
                </a:lnTo>
                <a:lnTo>
                  <a:pt x="11049" y="189848"/>
                </a:lnTo>
                <a:lnTo>
                  <a:pt x="9" y="147996"/>
                </a:lnTo>
                <a:lnTo>
                  <a:pt x="2680" y="104692"/>
                </a:lnTo>
                <a:lnTo>
                  <a:pt x="18174" y="65834"/>
                </a:lnTo>
                <a:lnTo>
                  <a:pt x="44476" y="33808"/>
                </a:lnTo>
                <a:lnTo>
                  <a:pt x="79585" y="11050"/>
                </a:lnTo>
                <a:lnTo>
                  <a:pt x="121490" y="0"/>
                </a:lnTo>
                <a:lnTo>
                  <a:pt x="164734" y="2684"/>
                </a:lnTo>
                <a:lnTo>
                  <a:pt x="203588" y="18174"/>
                </a:lnTo>
                <a:lnTo>
                  <a:pt x="235613" y="44469"/>
                </a:lnTo>
                <a:lnTo>
                  <a:pt x="258368" y="79569"/>
                </a:lnTo>
                <a:lnTo>
                  <a:pt x="269397" y="121424"/>
                </a:lnTo>
                <a:lnTo>
                  <a:pt x="266728" y="164728"/>
                </a:lnTo>
                <a:lnTo>
                  <a:pt x="251241" y="203586"/>
                </a:lnTo>
                <a:lnTo>
                  <a:pt x="224948" y="235611"/>
                </a:lnTo>
                <a:lnTo>
                  <a:pt x="189849" y="258368"/>
                </a:lnTo>
                <a:lnTo>
                  <a:pt x="147946" y="269418"/>
                </a:lnTo>
                <a:close/>
              </a:path>
            </a:pathLst>
          </a:custGeom>
          <a:solidFill>
            <a:srgbClr val="184962"/>
          </a:solidFill>
        </p:spPr>
        <p:txBody>
          <a:bodyPr wrap="square" lIns="0" tIns="0" rIns="0" bIns="0" rtlCol="0"/>
          <a:lstStyle/>
          <a:p>
            <a:endParaRPr/>
          </a:p>
        </p:txBody>
      </p:sp>
      <p:grpSp>
        <p:nvGrpSpPr>
          <p:cNvPr id="7" name="object 7"/>
          <p:cNvGrpSpPr/>
          <p:nvPr/>
        </p:nvGrpSpPr>
        <p:grpSpPr>
          <a:xfrm>
            <a:off x="2076656" y="9312274"/>
            <a:ext cx="1024255" cy="1151255"/>
            <a:chOff x="2134592" y="8859993"/>
            <a:chExt cx="1024255" cy="1151255"/>
          </a:xfrm>
        </p:grpSpPr>
        <p:sp>
          <p:nvSpPr>
            <p:cNvPr id="8" name="object 8"/>
            <p:cNvSpPr/>
            <p:nvPr/>
          </p:nvSpPr>
          <p:spPr>
            <a:xfrm>
              <a:off x="2308344" y="9160407"/>
              <a:ext cx="850900" cy="850900"/>
            </a:xfrm>
            <a:custGeom>
              <a:avLst/>
              <a:gdLst/>
              <a:ahLst/>
              <a:cxnLst/>
              <a:rect l="l" t="t" r="r" b="b"/>
              <a:pathLst>
                <a:path w="850900" h="850900">
                  <a:moveTo>
                    <a:pt x="796500" y="632420"/>
                  </a:moveTo>
                  <a:lnTo>
                    <a:pt x="771746" y="671662"/>
                  </a:lnTo>
                  <a:lnTo>
                    <a:pt x="743490" y="707295"/>
                  </a:lnTo>
                  <a:lnTo>
                    <a:pt x="712083" y="739218"/>
                  </a:lnTo>
                  <a:lnTo>
                    <a:pt x="677880" y="767331"/>
                  </a:lnTo>
                  <a:lnTo>
                    <a:pt x="641233" y="791535"/>
                  </a:lnTo>
                  <a:lnTo>
                    <a:pt x="602494" y="811728"/>
                  </a:lnTo>
                  <a:lnTo>
                    <a:pt x="562018" y="827812"/>
                  </a:lnTo>
                  <a:lnTo>
                    <a:pt x="520155" y="839686"/>
                  </a:lnTo>
                  <a:lnTo>
                    <a:pt x="477261" y="847250"/>
                  </a:lnTo>
                  <a:lnTo>
                    <a:pt x="433687" y="850404"/>
                  </a:lnTo>
                  <a:lnTo>
                    <a:pt x="389787" y="849047"/>
                  </a:lnTo>
                  <a:lnTo>
                    <a:pt x="345914" y="843081"/>
                  </a:lnTo>
                  <a:lnTo>
                    <a:pt x="302421" y="832404"/>
                  </a:lnTo>
                  <a:lnTo>
                    <a:pt x="259660" y="816917"/>
                  </a:lnTo>
                  <a:lnTo>
                    <a:pt x="218258" y="796654"/>
                  </a:lnTo>
                  <a:lnTo>
                    <a:pt x="178745" y="771761"/>
                  </a:lnTo>
                  <a:lnTo>
                    <a:pt x="143114" y="743501"/>
                  </a:lnTo>
                  <a:lnTo>
                    <a:pt x="111191" y="712092"/>
                  </a:lnTo>
                  <a:lnTo>
                    <a:pt x="83078" y="677886"/>
                  </a:lnTo>
                  <a:lnTo>
                    <a:pt x="58873" y="641235"/>
                  </a:lnTo>
                  <a:lnTo>
                    <a:pt x="38678" y="602494"/>
                  </a:lnTo>
                  <a:lnTo>
                    <a:pt x="22593" y="562016"/>
                  </a:lnTo>
                  <a:lnTo>
                    <a:pt x="10718" y="520153"/>
                  </a:lnTo>
                  <a:lnTo>
                    <a:pt x="3154" y="477258"/>
                  </a:lnTo>
                  <a:lnTo>
                    <a:pt x="0" y="433684"/>
                  </a:lnTo>
                  <a:lnTo>
                    <a:pt x="1356" y="389784"/>
                  </a:lnTo>
                  <a:lnTo>
                    <a:pt x="7322" y="345911"/>
                  </a:lnTo>
                  <a:lnTo>
                    <a:pt x="17999" y="302418"/>
                  </a:lnTo>
                  <a:lnTo>
                    <a:pt x="33487" y="259658"/>
                  </a:lnTo>
                  <a:lnTo>
                    <a:pt x="53808" y="218143"/>
                  </a:lnTo>
                  <a:lnTo>
                    <a:pt x="78642" y="178741"/>
                  </a:lnTo>
                  <a:lnTo>
                    <a:pt x="106901" y="143108"/>
                  </a:lnTo>
                  <a:lnTo>
                    <a:pt x="138309" y="111185"/>
                  </a:lnTo>
                  <a:lnTo>
                    <a:pt x="172514" y="83072"/>
                  </a:lnTo>
                  <a:lnTo>
                    <a:pt x="209162" y="58869"/>
                  </a:lnTo>
                  <a:lnTo>
                    <a:pt x="247902" y="38675"/>
                  </a:lnTo>
                  <a:lnTo>
                    <a:pt x="288379" y="22591"/>
                  </a:lnTo>
                  <a:lnTo>
                    <a:pt x="330240" y="10718"/>
                  </a:lnTo>
                  <a:lnTo>
                    <a:pt x="373134" y="3154"/>
                  </a:lnTo>
                  <a:lnTo>
                    <a:pt x="416707" y="0"/>
                  </a:lnTo>
                  <a:lnTo>
                    <a:pt x="460606" y="1355"/>
                  </a:lnTo>
                  <a:lnTo>
                    <a:pt x="504480" y="7322"/>
                  </a:lnTo>
                  <a:lnTo>
                    <a:pt x="547975" y="17998"/>
                  </a:lnTo>
                  <a:lnTo>
                    <a:pt x="590737" y="33486"/>
                  </a:lnTo>
                  <a:lnTo>
                    <a:pt x="632131" y="53745"/>
                  </a:lnTo>
                  <a:lnTo>
                    <a:pt x="671653" y="78643"/>
                  </a:lnTo>
                  <a:lnTo>
                    <a:pt x="707284" y="106905"/>
                  </a:lnTo>
                  <a:lnTo>
                    <a:pt x="739206" y="138315"/>
                  </a:lnTo>
                  <a:lnTo>
                    <a:pt x="767318" y="172521"/>
                  </a:lnTo>
                  <a:lnTo>
                    <a:pt x="791522" y="209171"/>
                  </a:lnTo>
                  <a:lnTo>
                    <a:pt x="811716" y="247911"/>
                  </a:lnTo>
                  <a:lnTo>
                    <a:pt x="827801" y="288389"/>
                  </a:lnTo>
                  <a:lnTo>
                    <a:pt x="839675" y="330251"/>
                  </a:lnTo>
                  <a:lnTo>
                    <a:pt x="847240" y="373146"/>
                  </a:lnTo>
                  <a:lnTo>
                    <a:pt x="850394" y="416720"/>
                  </a:lnTo>
                  <a:lnTo>
                    <a:pt x="849037" y="460620"/>
                  </a:lnTo>
                  <a:lnTo>
                    <a:pt x="843070" y="504493"/>
                  </a:lnTo>
                  <a:lnTo>
                    <a:pt x="832392" y="547985"/>
                  </a:lnTo>
                  <a:lnTo>
                    <a:pt x="816902" y="590746"/>
                  </a:lnTo>
                  <a:lnTo>
                    <a:pt x="796500" y="632420"/>
                  </a:lnTo>
                  <a:close/>
                </a:path>
              </a:pathLst>
            </a:custGeom>
            <a:solidFill>
              <a:srgbClr val="2E4D64"/>
            </a:solidFill>
          </p:spPr>
          <p:txBody>
            <a:bodyPr wrap="square" lIns="0" tIns="0" rIns="0" bIns="0" rtlCol="0"/>
            <a:lstStyle/>
            <a:p>
              <a:endParaRPr/>
            </a:p>
          </p:txBody>
        </p:sp>
        <p:sp>
          <p:nvSpPr>
            <p:cNvPr id="9" name="object 9"/>
            <p:cNvSpPr/>
            <p:nvPr/>
          </p:nvSpPr>
          <p:spPr>
            <a:xfrm>
              <a:off x="2134592" y="8859993"/>
              <a:ext cx="269240" cy="269240"/>
            </a:xfrm>
            <a:custGeom>
              <a:avLst/>
              <a:gdLst/>
              <a:ahLst/>
              <a:cxnLst/>
              <a:rect l="l" t="t" r="r" b="b"/>
              <a:pathLst>
                <a:path w="269239" h="269240">
                  <a:moveTo>
                    <a:pt x="252549" y="200308"/>
                  </a:moveTo>
                  <a:lnTo>
                    <a:pt x="225669" y="234313"/>
                  </a:lnTo>
                  <a:lnTo>
                    <a:pt x="190783" y="257394"/>
                  </a:lnTo>
                  <a:lnTo>
                    <a:pt x="150919" y="268699"/>
                  </a:lnTo>
                  <a:lnTo>
                    <a:pt x="109110" y="267371"/>
                  </a:lnTo>
                  <a:lnTo>
                    <a:pt x="68373" y="252538"/>
                  </a:lnTo>
                  <a:lnTo>
                    <a:pt x="34390" y="225678"/>
                  </a:lnTo>
                  <a:lnTo>
                    <a:pt x="11307" y="190791"/>
                  </a:lnTo>
                  <a:lnTo>
                    <a:pt x="0" y="150923"/>
                  </a:lnTo>
                  <a:lnTo>
                    <a:pt x="1331" y="109103"/>
                  </a:lnTo>
                  <a:lnTo>
                    <a:pt x="16145" y="68402"/>
                  </a:lnTo>
                  <a:lnTo>
                    <a:pt x="43028" y="34387"/>
                  </a:lnTo>
                  <a:lnTo>
                    <a:pt x="77915" y="11306"/>
                  </a:lnTo>
                  <a:lnTo>
                    <a:pt x="117779" y="0"/>
                  </a:lnTo>
                  <a:lnTo>
                    <a:pt x="159588" y="1327"/>
                  </a:lnTo>
                  <a:lnTo>
                    <a:pt x="200291" y="16141"/>
                  </a:lnTo>
                  <a:lnTo>
                    <a:pt x="234308" y="43022"/>
                  </a:lnTo>
                  <a:lnTo>
                    <a:pt x="257391" y="77910"/>
                  </a:lnTo>
                  <a:lnTo>
                    <a:pt x="268698" y="117780"/>
                  </a:lnTo>
                  <a:lnTo>
                    <a:pt x="267364" y="159604"/>
                  </a:lnTo>
                  <a:lnTo>
                    <a:pt x="252549" y="200308"/>
                  </a:lnTo>
                  <a:close/>
                </a:path>
              </a:pathLst>
            </a:custGeom>
            <a:solidFill>
              <a:srgbClr val="184962"/>
            </a:solidFill>
          </p:spPr>
          <p:txBody>
            <a:bodyPr wrap="square" lIns="0" tIns="0" rIns="0" bIns="0" rtlCol="0"/>
            <a:lstStyle/>
            <a:p>
              <a:endParaRPr/>
            </a:p>
          </p:txBody>
        </p:sp>
      </p:grpSp>
      <p:sp>
        <p:nvSpPr>
          <p:cNvPr id="10" name="object 10"/>
          <p:cNvSpPr/>
          <p:nvPr/>
        </p:nvSpPr>
        <p:spPr>
          <a:xfrm>
            <a:off x="6947641" y="-153000"/>
            <a:ext cx="588020" cy="2988932"/>
          </a:xfrm>
          <a:prstGeom prst="rect">
            <a:avLst/>
          </a:prstGeom>
          <a:blipFill>
            <a:blip r:embed="rId4" cstate="print"/>
            <a:stretch>
              <a:fillRect/>
            </a:stretch>
          </a:blipFill>
        </p:spPr>
        <p:txBody>
          <a:bodyPr wrap="square" lIns="0" tIns="0" rIns="0" bIns="0" rtlCol="0"/>
          <a:lstStyle/>
          <a:p>
            <a:endParaRPr/>
          </a:p>
        </p:txBody>
      </p:sp>
      <p:grpSp>
        <p:nvGrpSpPr>
          <p:cNvPr id="11" name="object 11"/>
          <p:cNvGrpSpPr/>
          <p:nvPr/>
        </p:nvGrpSpPr>
        <p:grpSpPr>
          <a:xfrm>
            <a:off x="1" y="1"/>
            <a:ext cx="5874273" cy="2601389"/>
            <a:chOff x="1" y="1"/>
            <a:chExt cx="5874273" cy="2601389"/>
          </a:xfrm>
        </p:grpSpPr>
        <p:sp>
          <p:nvSpPr>
            <p:cNvPr id="12" name="object 12"/>
            <p:cNvSpPr/>
            <p:nvPr/>
          </p:nvSpPr>
          <p:spPr>
            <a:xfrm>
              <a:off x="1" y="1"/>
              <a:ext cx="1949449" cy="2533804"/>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314849" y="1838120"/>
              <a:ext cx="5559425" cy="763270"/>
            </a:xfrm>
            <a:custGeom>
              <a:avLst/>
              <a:gdLst/>
              <a:ahLst/>
              <a:cxnLst/>
              <a:rect l="l" t="t" r="r" b="b"/>
              <a:pathLst>
                <a:path w="5559425" h="763269">
                  <a:moveTo>
                    <a:pt x="5983" y="0"/>
                  </a:moveTo>
                  <a:lnTo>
                    <a:pt x="5559317" y="46369"/>
                  </a:lnTo>
                  <a:lnTo>
                    <a:pt x="5553343" y="762929"/>
                  </a:lnTo>
                  <a:lnTo>
                    <a:pt x="0" y="716557"/>
                  </a:lnTo>
                  <a:lnTo>
                    <a:pt x="5983" y="0"/>
                  </a:lnTo>
                  <a:close/>
                </a:path>
              </a:pathLst>
            </a:custGeom>
            <a:solidFill>
              <a:srgbClr val="FFE100"/>
            </a:solidFill>
          </p:spPr>
          <p:txBody>
            <a:bodyPr wrap="square" lIns="0" tIns="0" rIns="0" bIns="0" rtlCol="0"/>
            <a:lstStyle/>
            <a:p>
              <a:endParaRPr/>
            </a:p>
          </p:txBody>
        </p:sp>
      </p:grpSp>
      <p:sp>
        <p:nvSpPr>
          <p:cNvPr id="14" name="object 14"/>
          <p:cNvSpPr txBox="1">
            <a:spLocks noGrp="1"/>
          </p:cNvSpPr>
          <p:nvPr>
            <p:ph type="title"/>
          </p:nvPr>
        </p:nvSpPr>
        <p:spPr>
          <a:xfrm>
            <a:off x="479940" y="1838479"/>
            <a:ext cx="3578225" cy="695325"/>
          </a:xfrm>
          <a:prstGeom prst="rect">
            <a:avLst/>
          </a:prstGeom>
        </p:spPr>
        <p:txBody>
          <a:bodyPr vert="horz" wrap="square" lIns="0" tIns="12065" rIns="0" bIns="0" rtlCol="0">
            <a:spAutoFit/>
          </a:bodyPr>
          <a:lstStyle/>
          <a:p>
            <a:pPr marL="12700">
              <a:lnSpc>
                <a:spcPct val="100000"/>
              </a:lnSpc>
              <a:spcBef>
                <a:spcPts val="95"/>
              </a:spcBef>
            </a:pPr>
            <a:r>
              <a:rPr sz="4400" spc="105" dirty="0">
                <a:solidFill>
                  <a:srgbClr val="000000"/>
                </a:solidFill>
              </a:rPr>
              <a:t>The</a:t>
            </a:r>
            <a:r>
              <a:rPr sz="4400" spc="-245" dirty="0">
                <a:solidFill>
                  <a:srgbClr val="000000"/>
                </a:solidFill>
              </a:rPr>
              <a:t> </a:t>
            </a:r>
            <a:r>
              <a:rPr sz="4400" spc="160" dirty="0">
                <a:solidFill>
                  <a:srgbClr val="000000"/>
                </a:solidFill>
              </a:rPr>
              <a:t>Problem</a:t>
            </a:r>
            <a:endParaRPr sz="4400"/>
          </a:p>
        </p:txBody>
      </p:sp>
      <p:sp>
        <p:nvSpPr>
          <p:cNvPr id="17" name="object 17"/>
          <p:cNvSpPr txBox="1">
            <a:spLocks noGrp="1"/>
          </p:cNvSpPr>
          <p:nvPr>
            <p:ph type="sldNum" sz="quarter" idx="12"/>
          </p:nvPr>
        </p:nvSpPr>
        <p:spPr>
          <a:prstGeom prst="rect">
            <a:avLst/>
          </a:prstGeom>
        </p:spPr>
        <p:txBody>
          <a:bodyPr vert="horz" wrap="square" lIns="0" tIns="29845" rIns="0" bIns="0" rtlCol="0">
            <a:spAutoFit/>
          </a:bodyPr>
          <a:lstStyle/>
          <a:p>
            <a:pPr marL="40640">
              <a:lnSpc>
                <a:spcPct val="100000"/>
              </a:lnSpc>
              <a:spcBef>
                <a:spcPts val="235"/>
              </a:spcBef>
            </a:pPr>
            <a:r>
              <a:rPr spc="-60" dirty="0"/>
              <a:t>15</a:t>
            </a:r>
          </a:p>
        </p:txBody>
      </p:sp>
      <p:sp>
        <p:nvSpPr>
          <p:cNvPr id="16" name="object 16"/>
          <p:cNvSpPr/>
          <p:nvPr/>
        </p:nvSpPr>
        <p:spPr>
          <a:xfrm>
            <a:off x="4501682" y="9007475"/>
            <a:ext cx="1446583" cy="1680116"/>
          </a:xfrm>
          <a:prstGeom prst="rect">
            <a:avLst/>
          </a:prstGeom>
          <a:blipFill>
            <a:blip r:embed="rId6" cstate="print"/>
            <a:stretch>
              <a:fillRect/>
            </a:stretch>
          </a:blipFill>
        </p:spPr>
        <p:txBody>
          <a:bodyPr wrap="square" lIns="0" tIns="0" rIns="0" bIns="0" rtlCol="0"/>
          <a:lstStyle/>
          <a:p>
            <a:endParaRPr/>
          </a:p>
        </p:txBody>
      </p:sp>
      <p:sp>
        <p:nvSpPr>
          <p:cNvPr id="19" name="TextBox 18">
            <a:extLst>
              <a:ext uri="{FF2B5EF4-FFF2-40B4-BE49-F238E27FC236}">
                <a16:creationId xmlns:a16="http://schemas.microsoft.com/office/drawing/2014/main" id="{152A9527-DF4D-4FD1-8ACD-062B94F9C67A}"/>
              </a:ext>
            </a:extLst>
          </p:cNvPr>
          <p:cNvSpPr txBox="1"/>
          <p:nvPr/>
        </p:nvSpPr>
        <p:spPr>
          <a:xfrm>
            <a:off x="-21472" y="2835932"/>
            <a:ext cx="7557134" cy="7109639"/>
          </a:xfrm>
          <a:prstGeom prst="rect">
            <a:avLst/>
          </a:prstGeom>
          <a:noFill/>
        </p:spPr>
        <p:txBody>
          <a:bodyPr wrap="square" rtlCol="0">
            <a:spAutoFit/>
          </a:bodyPr>
          <a:lstStyle/>
          <a:p>
            <a:pPr algn="just"/>
            <a:r>
              <a:rPr lang="en-GB" sz="2400" dirty="0"/>
              <a:t>	   In </a:t>
            </a:r>
            <a:r>
              <a:rPr lang="en-GB" sz="2400" b="1" dirty="0"/>
              <a:t>India</a:t>
            </a:r>
            <a:r>
              <a:rPr lang="en-GB" sz="2400" dirty="0"/>
              <a:t>, </a:t>
            </a:r>
            <a:r>
              <a:rPr lang="en-GB" sz="2400" b="1" dirty="0"/>
              <a:t>Road Accidents </a:t>
            </a:r>
            <a:r>
              <a:rPr lang="en-GB" sz="2400" dirty="0"/>
              <a:t>are a significant concern, and several problems contribute to their occurrence. Here are some key problems related to road accidents in India :-</a:t>
            </a:r>
          </a:p>
          <a:p>
            <a:pPr algn="just"/>
            <a:endParaRPr lang="en-GB" sz="2400" dirty="0"/>
          </a:p>
          <a:p>
            <a:pPr marL="342900" indent="-342900" algn="just">
              <a:buFont typeface="Courier New" panose="02070309020205020404" pitchFamily="49" charset="0"/>
              <a:buChar char="o"/>
            </a:pPr>
            <a:r>
              <a:rPr lang="en-GB" sz="2400" dirty="0"/>
              <a:t>Reckless Driving:- Many accidents occur due to speeding, drunk driving, aggressive driving, and disregard for traffic rules and signals.</a:t>
            </a:r>
          </a:p>
          <a:p>
            <a:pPr algn="just"/>
            <a:endParaRPr lang="en-GB" sz="2400" dirty="0"/>
          </a:p>
          <a:p>
            <a:pPr marL="342900" indent="-342900" algn="just">
              <a:buFont typeface="Courier New" panose="02070309020205020404" pitchFamily="49" charset="0"/>
              <a:buChar char="o"/>
            </a:pPr>
            <a:r>
              <a:rPr lang="en-GB" sz="2400" dirty="0"/>
              <a:t>Lack of Awareness and Education:- Insufficient awareness campaigns and driver education programs contribute to a lack of understanding of safe driving practices.</a:t>
            </a:r>
          </a:p>
          <a:p>
            <a:pPr algn="just"/>
            <a:endParaRPr lang="en-GB" sz="2400" dirty="0"/>
          </a:p>
          <a:p>
            <a:pPr marL="342900" indent="-342900" algn="just">
              <a:buFont typeface="Courier New" panose="02070309020205020404" pitchFamily="49" charset="0"/>
              <a:buChar char="o"/>
            </a:pPr>
            <a:r>
              <a:rPr lang="en-GB" sz="2400" dirty="0"/>
              <a:t>Non-compliance with Safety Measures:- Non-usage of seat belts, helmets, and child restraints, along with inadequate pedestrian safety measures, contribute to the severity of accidents.</a:t>
            </a:r>
          </a:p>
          <a:p>
            <a:pPr algn="just"/>
            <a:endParaRPr lang="en-GB" sz="2400" dirty="0"/>
          </a:p>
          <a:p>
            <a:pPr algn="just"/>
            <a:endParaRPr lang="en-IN" sz="2400" dirty="0"/>
          </a:p>
        </p:txBody>
      </p:sp>
      <p:sp>
        <p:nvSpPr>
          <p:cNvPr id="20" name="Arrow: Right 19">
            <a:extLst>
              <a:ext uri="{FF2B5EF4-FFF2-40B4-BE49-F238E27FC236}">
                <a16:creationId xmlns:a16="http://schemas.microsoft.com/office/drawing/2014/main" id="{F83C8FB7-5C7D-4DDA-B821-80D7DA970000}"/>
              </a:ext>
            </a:extLst>
          </p:cNvPr>
          <p:cNvSpPr/>
          <p:nvPr/>
        </p:nvSpPr>
        <p:spPr>
          <a:xfrm>
            <a:off x="107148" y="2927422"/>
            <a:ext cx="546902" cy="263503"/>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10614523-5AD0-4ABB-8CFF-5957E523101F}"/>
              </a:ext>
            </a:extLst>
          </p:cNvPr>
          <p:cNvSpPr txBox="1"/>
          <p:nvPr/>
        </p:nvSpPr>
        <p:spPr>
          <a:xfrm>
            <a:off x="6947641" y="10150475"/>
            <a:ext cx="488209" cy="400110"/>
          </a:xfrm>
          <a:prstGeom prst="rect">
            <a:avLst/>
          </a:prstGeom>
          <a:noFill/>
        </p:spPr>
        <p:txBody>
          <a:bodyPr wrap="square" rtlCol="0">
            <a:spAutoFit/>
          </a:bodyPr>
          <a:lstStyle/>
          <a:p>
            <a:r>
              <a:rPr lang="en-IN" sz="2000" b="1" dirty="0">
                <a:solidFill>
                  <a:schemeClr val="bg1"/>
                </a:solidFill>
                <a:latin typeface="Arial" panose="020B0604020202020204" pitchFamily="34" charset="0"/>
                <a:cs typeface="Arial" panose="020B0604020202020204" pitchFamily="34" charset="0"/>
              </a:rPr>
              <a:t>11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object 4">
            <a:extLst>
              <a:ext uri="{FF2B5EF4-FFF2-40B4-BE49-F238E27FC236}">
                <a16:creationId xmlns:a16="http://schemas.microsoft.com/office/drawing/2014/main" id="{E0C6220C-8D19-425F-831F-4C2D3E085983}"/>
              </a:ext>
            </a:extLst>
          </p:cNvPr>
          <p:cNvSpPr/>
          <p:nvPr/>
        </p:nvSpPr>
        <p:spPr>
          <a:xfrm>
            <a:off x="2482850" y="-1"/>
            <a:ext cx="5073384" cy="556809"/>
          </a:xfrm>
          <a:custGeom>
            <a:avLst/>
            <a:gdLst/>
            <a:ahLst/>
            <a:cxnLst/>
            <a:rect l="l" t="t" r="r" b="b"/>
            <a:pathLst>
              <a:path w="7085965" h="464820">
                <a:moveTo>
                  <a:pt x="7085722" y="464557"/>
                </a:moveTo>
                <a:lnTo>
                  <a:pt x="0" y="464557"/>
                </a:lnTo>
                <a:lnTo>
                  <a:pt x="0" y="0"/>
                </a:lnTo>
                <a:lnTo>
                  <a:pt x="7085722" y="0"/>
                </a:lnTo>
                <a:lnTo>
                  <a:pt x="7085722" y="464557"/>
                </a:lnTo>
                <a:close/>
              </a:path>
            </a:pathLst>
          </a:custGeom>
          <a:solidFill>
            <a:srgbClr val="FFD500"/>
          </a:solidFill>
        </p:spPr>
        <p:txBody>
          <a:bodyPr wrap="square" lIns="0" tIns="0" rIns="0" bIns="0" rtlCol="0"/>
          <a:lstStyle/>
          <a:p>
            <a:endParaRPr/>
          </a:p>
        </p:txBody>
      </p:sp>
      <p:grpSp>
        <p:nvGrpSpPr>
          <p:cNvPr id="2" name="object 2"/>
          <p:cNvGrpSpPr/>
          <p:nvPr/>
        </p:nvGrpSpPr>
        <p:grpSpPr>
          <a:xfrm>
            <a:off x="4692650" y="7940674"/>
            <a:ext cx="2875772" cy="2759749"/>
            <a:chOff x="4710922" y="7261264"/>
            <a:chExt cx="2857500" cy="3439160"/>
          </a:xfrm>
        </p:grpSpPr>
        <p:sp>
          <p:nvSpPr>
            <p:cNvPr id="3" name="object 3"/>
            <p:cNvSpPr/>
            <p:nvPr/>
          </p:nvSpPr>
          <p:spPr>
            <a:xfrm>
              <a:off x="4710922" y="7261264"/>
              <a:ext cx="2845435" cy="3426460"/>
            </a:xfrm>
            <a:custGeom>
              <a:avLst/>
              <a:gdLst/>
              <a:ahLst/>
              <a:cxnLst/>
              <a:rect l="l" t="t" r="r" b="b"/>
              <a:pathLst>
                <a:path w="2845434" h="3426459">
                  <a:moveTo>
                    <a:pt x="179838" y="2051018"/>
                  </a:moveTo>
                  <a:lnTo>
                    <a:pt x="202338" y="2010380"/>
                  </a:lnTo>
                  <a:lnTo>
                    <a:pt x="226072" y="1970485"/>
                  </a:lnTo>
                  <a:lnTo>
                    <a:pt x="251022" y="1931381"/>
                  </a:lnTo>
                  <a:lnTo>
                    <a:pt x="277175" y="1893113"/>
                  </a:lnTo>
                  <a:lnTo>
                    <a:pt x="304514" y="1855727"/>
                  </a:lnTo>
                  <a:lnTo>
                    <a:pt x="333024" y="1819268"/>
                  </a:lnTo>
                  <a:lnTo>
                    <a:pt x="362690" y="1783784"/>
                  </a:lnTo>
                  <a:lnTo>
                    <a:pt x="393496" y="1749319"/>
                  </a:lnTo>
                  <a:lnTo>
                    <a:pt x="425428" y="1715919"/>
                  </a:lnTo>
                  <a:lnTo>
                    <a:pt x="458469" y="1683631"/>
                  </a:lnTo>
                  <a:lnTo>
                    <a:pt x="492604" y="1652500"/>
                  </a:lnTo>
                  <a:lnTo>
                    <a:pt x="527819" y="1622573"/>
                  </a:lnTo>
                  <a:lnTo>
                    <a:pt x="564097" y="1593894"/>
                  </a:lnTo>
                  <a:lnTo>
                    <a:pt x="601423" y="1566510"/>
                  </a:lnTo>
                  <a:lnTo>
                    <a:pt x="639783" y="1540467"/>
                  </a:lnTo>
                  <a:lnTo>
                    <a:pt x="679159" y="1515811"/>
                  </a:lnTo>
                  <a:lnTo>
                    <a:pt x="719538" y="1492587"/>
                  </a:lnTo>
                  <a:lnTo>
                    <a:pt x="762762" y="1469721"/>
                  </a:lnTo>
                  <a:lnTo>
                    <a:pt x="806676" y="1448189"/>
                  </a:lnTo>
                  <a:lnTo>
                    <a:pt x="851189" y="1427824"/>
                  </a:lnTo>
                  <a:lnTo>
                    <a:pt x="896211" y="1408457"/>
                  </a:lnTo>
                  <a:lnTo>
                    <a:pt x="941653" y="1389919"/>
                  </a:lnTo>
                  <a:lnTo>
                    <a:pt x="987422" y="1372043"/>
                  </a:lnTo>
                  <a:lnTo>
                    <a:pt x="1033429" y="1354660"/>
                  </a:lnTo>
                  <a:lnTo>
                    <a:pt x="1218026" y="1286694"/>
                  </a:lnTo>
                  <a:lnTo>
                    <a:pt x="1263865" y="1269253"/>
                  </a:lnTo>
                  <a:lnTo>
                    <a:pt x="1309400" y="1251295"/>
                  </a:lnTo>
                  <a:lnTo>
                    <a:pt x="1354539" y="1232652"/>
                  </a:lnTo>
                  <a:lnTo>
                    <a:pt x="1399193" y="1213157"/>
                  </a:lnTo>
                  <a:lnTo>
                    <a:pt x="1443270" y="1192640"/>
                  </a:lnTo>
                  <a:lnTo>
                    <a:pt x="1486681" y="1170933"/>
                  </a:lnTo>
                  <a:lnTo>
                    <a:pt x="1529334" y="1147869"/>
                  </a:lnTo>
                  <a:lnTo>
                    <a:pt x="1571140" y="1123279"/>
                  </a:lnTo>
                  <a:lnTo>
                    <a:pt x="1612009" y="1096994"/>
                  </a:lnTo>
                  <a:lnTo>
                    <a:pt x="1651849" y="1068846"/>
                  </a:lnTo>
                  <a:lnTo>
                    <a:pt x="1689555" y="1039559"/>
                  </a:lnTo>
                  <a:lnTo>
                    <a:pt x="1725903" y="1008750"/>
                  </a:lnTo>
                  <a:lnTo>
                    <a:pt x="1761006" y="976549"/>
                  </a:lnTo>
                  <a:lnTo>
                    <a:pt x="1794978" y="943087"/>
                  </a:lnTo>
                  <a:lnTo>
                    <a:pt x="1827930" y="908494"/>
                  </a:lnTo>
                  <a:lnTo>
                    <a:pt x="1859976" y="872900"/>
                  </a:lnTo>
                  <a:lnTo>
                    <a:pt x="1891230" y="836435"/>
                  </a:lnTo>
                  <a:lnTo>
                    <a:pt x="1921803" y="799229"/>
                  </a:lnTo>
                  <a:lnTo>
                    <a:pt x="1951809" y="761414"/>
                  </a:lnTo>
                  <a:lnTo>
                    <a:pt x="1981362" y="723117"/>
                  </a:lnTo>
                  <a:lnTo>
                    <a:pt x="2155472" y="490545"/>
                  </a:lnTo>
                  <a:lnTo>
                    <a:pt x="2185011" y="452531"/>
                  </a:lnTo>
                  <a:lnTo>
                    <a:pt x="2214999" y="415079"/>
                  </a:lnTo>
                  <a:lnTo>
                    <a:pt x="2245551" y="378318"/>
                  </a:lnTo>
                  <a:lnTo>
                    <a:pt x="2276779" y="342379"/>
                  </a:lnTo>
                  <a:lnTo>
                    <a:pt x="2308796" y="307391"/>
                  </a:lnTo>
                  <a:lnTo>
                    <a:pt x="2341715" y="273485"/>
                  </a:lnTo>
                  <a:lnTo>
                    <a:pt x="2375650" y="240790"/>
                  </a:lnTo>
                  <a:lnTo>
                    <a:pt x="2410712" y="209438"/>
                  </a:lnTo>
                  <a:lnTo>
                    <a:pt x="2447015" y="179558"/>
                  </a:lnTo>
                  <a:lnTo>
                    <a:pt x="2484673" y="151281"/>
                  </a:lnTo>
                  <a:lnTo>
                    <a:pt x="2523797" y="124736"/>
                  </a:lnTo>
                  <a:lnTo>
                    <a:pt x="2564502" y="100054"/>
                  </a:lnTo>
                  <a:lnTo>
                    <a:pt x="2564667" y="100002"/>
                  </a:lnTo>
                  <a:lnTo>
                    <a:pt x="2599916" y="81137"/>
                  </a:lnTo>
                  <a:lnTo>
                    <a:pt x="2636674" y="63864"/>
                  </a:lnTo>
                  <a:lnTo>
                    <a:pt x="2674847" y="48171"/>
                  </a:lnTo>
                  <a:lnTo>
                    <a:pt x="2714342" y="34045"/>
                  </a:lnTo>
                  <a:lnTo>
                    <a:pt x="2755067" y="21475"/>
                  </a:lnTo>
                  <a:lnTo>
                    <a:pt x="2796927" y="10448"/>
                  </a:lnTo>
                  <a:lnTo>
                    <a:pt x="2839830" y="952"/>
                  </a:lnTo>
                  <a:lnTo>
                    <a:pt x="2845069" y="0"/>
                  </a:lnTo>
                  <a:lnTo>
                    <a:pt x="2845069" y="3426333"/>
                  </a:lnTo>
                  <a:lnTo>
                    <a:pt x="174213" y="3426333"/>
                  </a:lnTo>
                  <a:lnTo>
                    <a:pt x="134680" y="3351665"/>
                  </a:lnTo>
                  <a:lnTo>
                    <a:pt x="112638" y="3304813"/>
                  </a:lnTo>
                  <a:lnTo>
                    <a:pt x="94387" y="3261961"/>
                  </a:lnTo>
                  <a:lnTo>
                    <a:pt x="77800" y="3218570"/>
                  </a:lnTo>
                  <a:lnTo>
                    <a:pt x="62860" y="3174683"/>
                  </a:lnTo>
                  <a:lnTo>
                    <a:pt x="49552" y="3130349"/>
                  </a:lnTo>
                  <a:lnTo>
                    <a:pt x="37861" y="3085611"/>
                  </a:lnTo>
                  <a:lnTo>
                    <a:pt x="27771" y="3040516"/>
                  </a:lnTo>
                  <a:lnTo>
                    <a:pt x="19267" y="2995111"/>
                  </a:lnTo>
                  <a:lnTo>
                    <a:pt x="12334" y="2949440"/>
                  </a:lnTo>
                  <a:lnTo>
                    <a:pt x="6956" y="2903551"/>
                  </a:lnTo>
                  <a:lnTo>
                    <a:pt x="3118" y="2857487"/>
                  </a:lnTo>
                  <a:lnTo>
                    <a:pt x="804" y="2811297"/>
                  </a:lnTo>
                  <a:lnTo>
                    <a:pt x="0" y="2765025"/>
                  </a:lnTo>
                  <a:lnTo>
                    <a:pt x="689" y="2718717"/>
                  </a:lnTo>
                  <a:lnTo>
                    <a:pt x="2857" y="2672419"/>
                  </a:lnTo>
                  <a:lnTo>
                    <a:pt x="6487" y="2626178"/>
                  </a:lnTo>
                  <a:lnTo>
                    <a:pt x="11566" y="2580038"/>
                  </a:lnTo>
                  <a:lnTo>
                    <a:pt x="18077" y="2534047"/>
                  </a:lnTo>
                  <a:lnTo>
                    <a:pt x="26005" y="2488249"/>
                  </a:lnTo>
                  <a:lnTo>
                    <a:pt x="35334" y="2442690"/>
                  </a:lnTo>
                  <a:lnTo>
                    <a:pt x="46050" y="2397418"/>
                  </a:lnTo>
                  <a:lnTo>
                    <a:pt x="58137" y="2352476"/>
                  </a:lnTo>
                  <a:lnTo>
                    <a:pt x="71579" y="2307912"/>
                  </a:lnTo>
                  <a:lnTo>
                    <a:pt x="86361" y="2263771"/>
                  </a:lnTo>
                  <a:lnTo>
                    <a:pt x="102468" y="2220099"/>
                  </a:lnTo>
                  <a:lnTo>
                    <a:pt x="119885" y="2176942"/>
                  </a:lnTo>
                  <a:lnTo>
                    <a:pt x="138596" y="2134345"/>
                  </a:lnTo>
                  <a:lnTo>
                    <a:pt x="158585" y="2092356"/>
                  </a:lnTo>
                  <a:lnTo>
                    <a:pt x="179838" y="2051018"/>
                  </a:lnTo>
                  <a:close/>
                </a:path>
              </a:pathLst>
            </a:custGeom>
            <a:solidFill>
              <a:srgbClr val="FAD02B"/>
            </a:solidFill>
          </p:spPr>
          <p:txBody>
            <a:bodyPr wrap="square" lIns="0" tIns="0" rIns="0" bIns="0" rtlCol="0"/>
            <a:lstStyle/>
            <a:p>
              <a:endParaRPr/>
            </a:p>
          </p:txBody>
        </p:sp>
        <p:sp>
          <p:nvSpPr>
            <p:cNvPr id="4" name="object 4"/>
            <p:cNvSpPr/>
            <p:nvPr/>
          </p:nvSpPr>
          <p:spPr>
            <a:xfrm>
              <a:off x="4753577" y="7761426"/>
              <a:ext cx="2802890" cy="2926715"/>
            </a:xfrm>
            <a:custGeom>
              <a:avLst/>
              <a:gdLst/>
              <a:ahLst/>
              <a:cxnLst/>
              <a:rect l="l" t="t" r="r" b="b"/>
              <a:pathLst>
                <a:path w="2802890" h="2926715">
                  <a:moveTo>
                    <a:pt x="2802415" y="266809"/>
                  </a:moveTo>
                  <a:lnTo>
                    <a:pt x="2748557" y="275810"/>
                  </a:lnTo>
                  <a:lnTo>
                    <a:pt x="2700205" y="282583"/>
                  </a:lnTo>
                  <a:lnTo>
                    <a:pt x="2651823" y="287934"/>
                  </a:lnTo>
                  <a:lnTo>
                    <a:pt x="2603411" y="291645"/>
                  </a:lnTo>
                  <a:lnTo>
                    <a:pt x="2554968" y="293493"/>
                  </a:lnTo>
                  <a:lnTo>
                    <a:pt x="2506495" y="293260"/>
                  </a:lnTo>
                  <a:lnTo>
                    <a:pt x="2457992" y="290725"/>
                  </a:lnTo>
                  <a:lnTo>
                    <a:pt x="2409285" y="285702"/>
                  </a:lnTo>
                  <a:lnTo>
                    <a:pt x="2361066" y="278390"/>
                  </a:lnTo>
                  <a:lnTo>
                    <a:pt x="2313285" y="269017"/>
                  </a:lnTo>
                  <a:lnTo>
                    <a:pt x="2265890" y="257812"/>
                  </a:lnTo>
                  <a:lnTo>
                    <a:pt x="2218828" y="245004"/>
                  </a:lnTo>
                  <a:lnTo>
                    <a:pt x="2172050" y="230821"/>
                  </a:lnTo>
                  <a:lnTo>
                    <a:pt x="2125503" y="215493"/>
                  </a:lnTo>
                  <a:lnTo>
                    <a:pt x="2079135" y="199248"/>
                  </a:lnTo>
                  <a:lnTo>
                    <a:pt x="2032896" y="182316"/>
                  </a:lnTo>
                  <a:lnTo>
                    <a:pt x="1986734" y="164924"/>
                  </a:lnTo>
                  <a:lnTo>
                    <a:pt x="1940597" y="147302"/>
                  </a:lnTo>
                  <a:lnTo>
                    <a:pt x="1894434" y="129679"/>
                  </a:lnTo>
                  <a:lnTo>
                    <a:pt x="1848194" y="112283"/>
                  </a:lnTo>
                  <a:lnTo>
                    <a:pt x="1801824" y="95343"/>
                  </a:lnTo>
                  <a:lnTo>
                    <a:pt x="1755273" y="79089"/>
                  </a:lnTo>
                  <a:lnTo>
                    <a:pt x="1708491" y="63748"/>
                  </a:lnTo>
                  <a:lnTo>
                    <a:pt x="1661425" y="49550"/>
                  </a:lnTo>
                  <a:lnTo>
                    <a:pt x="1614023" y="36724"/>
                  </a:lnTo>
                  <a:lnTo>
                    <a:pt x="1566236" y="25498"/>
                  </a:lnTo>
                  <a:lnTo>
                    <a:pt x="1520648" y="16653"/>
                  </a:lnTo>
                  <a:lnTo>
                    <a:pt x="1474863" y="9710"/>
                  </a:lnTo>
                  <a:lnTo>
                    <a:pt x="1428933" y="4640"/>
                  </a:lnTo>
                  <a:lnTo>
                    <a:pt x="1382907" y="1413"/>
                  </a:lnTo>
                  <a:lnTo>
                    <a:pt x="1336834" y="0"/>
                  </a:lnTo>
                  <a:lnTo>
                    <a:pt x="1290766" y="370"/>
                  </a:lnTo>
                  <a:lnTo>
                    <a:pt x="1244752" y="2496"/>
                  </a:lnTo>
                  <a:lnTo>
                    <a:pt x="1198842" y="6346"/>
                  </a:lnTo>
                  <a:lnTo>
                    <a:pt x="1153087" y="11892"/>
                  </a:lnTo>
                  <a:lnTo>
                    <a:pt x="1107536" y="19104"/>
                  </a:lnTo>
                  <a:lnTo>
                    <a:pt x="1062240" y="27952"/>
                  </a:lnTo>
                  <a:lnTo>
                    <a:pt x="1017248" y="38407"/>
                  </a:lnTo>
                  <a:lnTo>
                    <a:pt x="972611" y="50439"/>
                  </a:lnTo>
                  <a:lnTo>
                    <a:pt x="928379" y="64019"/>
                  </a:lnTo>
                  <a:lnTo>
                    <a:pt x="884602" y="79118"/>
                  </a:lnTo>
                  <a:lnTo>
                    <a:pt x="841330" y="95705"/>
                  </a:lnTo>
                  <a:lnTo>
                    <a:pt x="798613" y="113751"/>
                  </a:lnTo>
                  <a:lnTo>
                    <a:pt x="756502" y="133227"/>
                  </a:lnTo>
                  <a:lnTo>
                    <a:pt x="715046" y="154103"/>
                  </a:lnTo>
                  <a:lnTo>
                    <a:pt x="674295" y="176350"/>
                  </a:lnTo>
                  <a:lnTo>
                    <a:pt x="634300" y="199937"/>
                  </a:lnTo>
                  <a:lnTo>
                    <a:pt x="595110" y="224836"/>
                  </a:lnTo>
                  <a:lnTo>
                    <a:pt x="556776" y="251017"/>
                  </a:lnTo>
                  <a:lnTo>
                    <a:pt x="519348" y="278451"/>
                  </a:lnTo>
                  <a:lnTo>
                    <a:pt x="482876" y="307107"/>
                  </a:lnTo>
                  <a:lnTo>
                    <a:pt x="447410" y="336956"/>
                  </a:lnTo>
                  <a:lnTo>
                    <a:pt x="413000" y="367969"/>
                  </a:lnTo>
                  <a:lnTo>
                    <a:pt x="379696" y="400117"/>
                  </a:lnTo>
                  <a:lnTo>
                    <a:pt x="347548" y="433369"/>
                  </a:lnTo>
                  <a:lnTo>
                    <a:pt x="316607" y="467696"/>
                  </a:lnTo>
                  <a:lnTo>
                    <a:pt x="286922" y="503068"/>
                  </a:lnTo>
                  <a:lnTo>
                    <a:pt x="258544" y="539457"/>
                  </a:lnTo>
                  <a:lnTo>
                    <a:pt x="231523" y="576833"/>
                  </a:lnTo>
                  <a:lnTo>
                    <a:pt x="205908" y="615165"/>
                  </a:lnTo>
                  <a:lnTo>
                    <a:pt x="181750" y="654424"/>
                  </a:lnTo>
                  <a:lnTo>
                    <a:pt x="159099" y="694582"/>
                  </a:lnTo>
                  <a:lnTo>
                    <a:pt x="138005" y="735608"/>
                  </a:lnTo>
                  <a:lnTo>
                    <a:pt x="118518" y="777473"/>
                  </a:lnTo>
                  <a:lnTo>
                    <a:pt x="100689" y="820146"/>
                  </a:lnTo>
                  <a:lnTo>
                    <a:pt x="84566" y="863600"/>
                  </a:lnTo>
                  <a:lnTo>
                    <a:pt x="70202" y="907804"/>
                  </a:lnTo>
                  <a:lnTo>
                    <a:pt x="56642" y="955952"/>
                  </a:lnTo>
                  <a:lnTo>
                    <a:pt x="44880" y="1004458"/>
                  </a:lnTo>
                  <a:lnTo>
                    <a:pt x="34796" y="1053288"/>
                  </a:lnTo>
                  <a:lnTo>
                    <a:pt x="26271" y="1102411"/>
                  </a:lnTo>
                  <a:lnTo>
                    <a:pt x="19187" y="1151795"/>
                  </a:lnTo>
                  <a:lnTo>
                    <a:pt x="13427" y="1201408"/>
                  </a:lnTo>
                  <a:lnTo>
                    <a:pt x="8870" y="1251218"/>
                  </a:lnTo>
                  <a:lnTo>
                    <a:pt x="5399" y="1301193"/>
                  </a:lnTo>
                  <a:lnTo>
                    <a:pt x="2894" y="1351301"/>
                  </a:lnTo>
                  <a:lnTo>
                    <a:pt x="1239" y="1401510"/>
                  </a:lnTo>
                  <a:lnTo>
                    <a:pt x="313" y="1451788"/>
                  </a:lnTo>
                  <a:lnTo>
                    <a:pt x="0" y="1502104"/>
                  </a:lnTo>
                  <a:lnTo>
                    <a:pt x="179" y="1552425"/>
                  </a:lnTo>
                  <a:lnTo>
                    <a:pt x="732" y="1602719"/>
                  </a:lnTo>
                  <a:lnTo>
                    <a:pt x="1542" y="1652954"/>
                  </a:lnTo>
                  <a:lnTo>
                    <a:pt x="2489" y="1703099"/>
                  </a:lnTo>
                  <a:lnTo>
                    <a:pt x="3470" y="1754270"/>
                  </a:lnTo>
                  <a:lnTo>
                    <a:pt x="4451" y="1805442"/>
                  </a:lnTo>
                  <a:lnTo>
                    <a:pt x="5433" y="1856614"/>
                  </a:lnTo>
                  <a:lnTo>
                    <a:pt x="6416" y="1907787"/>
                  </a:lnTo>
                  <a:lnTo>
                    <a:pt x="7399" y="1958960"/>
                  </a:lnTo>
                  <a:lnTo>
                    <a:pt x="8383" y="2010134"/>
                  </a:lnTo>
                  <a:lnTo>
                    <a:pt x="9368" y="2061308"/>
                  </a:lnTo>
                  <a:lnTo>
                    <a:pt x="10352" y="2112483"/>
                  </a:lnTo>
                  <a:lnTo>
                    <a:pt x="11337" y="2163658"/>
                  </a:lnTo>
                  <a:lnTo>
                    <a:pt x="12322" y="2214834"/>
                  </a:lnTo>
                  <a:lnTo>
                    <a:pt x="13307" y="2266010"/>
                  </a:lnTo>
                  <a:lnTo>
                    <a:pt x="14292" y="2317187"/>
                  </a:lnTo>
                  <a:lnTo>
                    <a:pt x="15277" y="2368364"/>
                  </a:lnTo>
                  <a:lnTo>
                    <a:pt x="16261" y="2419541"/>
                  </a:lnTo>
                  <a:lnTo>
                    <a:pt x="17246" y="2470719"/>
                  </a:lnTo>
                  <a:lnTo>
                    <a:pt x="18229" y="2521898"/>
                  </a:lnTo>
                  <a:lnTo>
                    <a:pt x="19213" y="2573077"/>
                  </a:lnTo>
                  <a:lnTo>
                    <a:pt x="20195" y="2624257"/>
                  </a:lnTo>
                  <a:lnTo>
                    <a:pt x="21177" y="2675437"/>
                  </a:lnTo>
                  <a:lnTo>
                    <a:pt x="22158" y="2726617"/>
                  </a:lnTo>
                  <a:lnTo>
                    <a:pt x="23138" y="2777798"/>
                  </a:lnTo>
                  <a:lnTo>
                    <a:pt x="24118" y="2828979"/>
                  </a:lnTo>
                  <a:lnTo>
                    <a:pt x="25096" y="2880161"/>
                  </a:lnTo>
                  <a:lnTo>
                    <a:pt x="25974" y="2926171"/>
                  </a:lnTo>
                </a:path>
                <a:path w="2802890" h="2926715">
                  <a:moveTo>
                    <a:pt x="2733116" y="2926171"/>
                  </a:moveTo>
                  <a:lnTo>
                    <a:pt x="2750994" y="2916668"/>
                  </a:lnTo>
                  <a:lnTo>
                    <a:pt x="2796207" y="2892491"/>
                  </a:lnTo>
                  <a:lnTo>
                    <a:pt x="2802415" y="2889156"/>
                  </a:lnTo>
                </a:path>
              </a:pathLst>
            </a:custGeom>
            <a:ln w="24426">
              <a:solidFill>
                <a:srgbClr val="F1D5AB"/>
              </a:solidFill>
            </a:ln>
          </p:spPr>
          <p:txBody>
            <a:bodyPr wrap="square" lIns="0" tIns="0" rIns="0" bIns="0" rtlCol="0"/>
            <a:lstStyle/>
            <a:p>
              <a:endParaRPr/>
            </a:p>
          </p:txBody>
        </p:sp>
      </p:grpSp>
      <p:grpSp>
        <p:nvGrpSpPr>
          <p:cNvPr id="5" name="object 5"/>
          <p:cNvGrpSpPr/>
          <p:nvPr/>
        </p:nvGrpSpPr>
        <p:grpSpPr>
          <a:xfrm>
            <a:off x="0" y="0"/>
            <a:ext cx="2982595" cy="2825750"/>
            <a:chOff x="0" y="0"/>
            <a:chExt cx="2982595" cy="2825750"/>
          </a:xfrm>
        </p:grpSpPr>
        <p:sp>
          <p:nvSpPr>
            <p:cNvPr id="6" name="object 6"/>
            <p:cNvSpPr/>
            <p:nvPr/>
          </p:nvSpPr>
          <p:spPr>
            <a:xfrm>
              <a:off x="0" y="0"/>
              <a:ext cx="2889885" cy="2825750"/>
            </a:xfrm>
            <a:custGeom>
              <a:avLst/>
              <a:gdLst/>
              <a:ahLst/>
              <a:cxnLst/>
              <a:rect l="l" t="t" r="r" b="b"/>
              <a:pathLst>
                <a:path w="2889885" h="2825750">
                  <a:moveTo>
                    <a:pt x="2809463" y="246685"/>
                  </a:moveTo>
                  <a:lnTo>
                    <a:pt x="2791142" y="289427"/>
                  </a:lnTo>
                  <a:lnTo>
                    <a:pt x="2771647" y="331616"/>
                  </a:lnTo>
                  <a:lnTo>
                    <a:pt x="2750987" y="373214"/>
                  </a:lnTo>
                  <a:lnTo>
                    <a:pt x="2729172" y="414182"/>
                  </a:lnTo>
                  <a:lnTo>
                    <a:pt x="2706210" y="454483"/>
                  </a:lnTo>
                  <a:lnTo>
                    <a:pt x="2682111" y="494077"/>
                  </a:lnTo>
                  <a:lnTo>
                    <a:pt x="2656882" y="532927"/>
                  </a:lnTo>
                  <a:lnTo>
                    <a:pt x="2630533" y="570995"/>
                  </a:lnTo>
                  <a:lnTo>
                    <a:pt x="2603073" y="608243"/>
                  </a:lnTo>
                  <a:lnTo>
                    <a:pt x="2574509" y="644631"/>
                  </a:lnTo>
                  <a:lnTo>
                    <a:pt x="2544853" y="680122"/>
                  </a:lnTo>
                  <a:lnTo>
                    <a:pt x="2514111" y="714678"/>
                  </a:lnTo>
                  <a:lnTo>
                    <a:pt x="2482293" y="748260"/>
                  </a:lnTo>
                  <a:lnTo>
                    <a:pt x="2449407" y="780831"/>
                  </a:lnTo>
                  <a:lnTo>
                    <a:pt x="2415463" y="812351"/>
                  </a:lnTo>
                  <a:lnTo>
                    <a:pt x="2380470" y="842783"/>
                  </a:lnTo>
                  <a:lnTo>
                    <a:pt x="2344435" y="872089"/>
                  </a:lnTo>
                  <a:lnTo>
                    <a:pt x="2307369" y="900230"/>
                  </a:lnTo>
                  <a:lnTo>
                    <a:pt x="2269279" y="927168"/>
                  </a:lnTo>
                  <a:lnTo>
                    <a:pt x="2227819" y="954537"/>
                  </a:lnTo>
                  <a:lnTo>
                    <a:pt x="2185593" y="980723"/>
                  </a:lnTo>
                  <a:lnTo>
                    <a:pt x="2142692" y="1005859"/>
                  </a:lnTo>
                  <a:lnTo>
                    <a:pt x="2099205" y="1030081"/>
                  </a:lnTo>
                  <a:lnTo>
                    <a:pt x="2055223" y="1053523"/>
                  </a:lnTo>
                  <a:lnTo>
                    <a:pt x="2010836" y="1076319"/>
                  </a:lnTo>
                  <a:lnTo>
                    <a:pt x="1966134" y="1098604"/>
                  </a:lnTo>
                  <a:lnTo>
                    <a:pt x="1921206" y="1120513"/>
                  </a:lnTo>
                  <a:lnTo>
                    <a:pt x="1741044" y="1207072"/>
                  </a:lnTo>
                  <a:lnTo>
                    <a:pt x="1696340" y="1229116"/>
                  </a:lnTo>
                  <a:lnTo>
                    <a:pt x="1651952" y="1251590"/>
                  </a:lnTo>
                  <a:lnTo>
                    <a:pt x="1607969" y="1274630"/>
                  </a:lnTo>
                  <a:lnTo>
                    <a:pt x="1564481" y="1298369"/>
                  </a:lnTo>
                  <a:lnTo>
                    <a:pt x="1521578" y="1322942"/>
                  </a:lnTo>
                  <a:lnTo>
                    <a:pt x="1479350" y="1348483"/>
                  </a:lnTo>
                  <a:lnTo>
                    <a:pt x="1437887" y="1375128"/>
                  </a:lnTo>
                  <a:lnTo>
                    <a:pt x="1397280" y="1403011"/>
                  </a:lnTo>
                  <a:lnTo>
                    <a:pt x="1357618" y="1432265"/>
                  </a:lnTo>
                  <a:lnTo>
                    <a:pt x="1318991" y="1463027"/>
                  </a:lnTo>
                  <a:lnTo>
                    <a:pt x="1281490" y="1495430"/>
                  </a:lnTo>
                  <a:lnTo>
                    <a:pt x="1246509" y="1528271"/>
                  </a:lnTo>
                  <a:lnTo>
                    <a:pt x="1212900" y="1562380"/>
                  </a:lnTo>
                  <a:lnTo>
                    <a:pt x="1180560" y="1597658"/>
                  </a:lnTo>
                  <a:lnTo>
                    <a:pt x="1149387" y="1634010"/>
                  </a:lnTo>
                  <a:lnTo>
                    <a:pt x="1119279" y="1671336"/>
                  </a:lnTo>
                  <a:lnTo>
                    <a:pt x="1090132" y="1709541"/>
                  </a:lnTo>
                  <a:lnTo>
                    <a:pt x="1061845" y="1748526"/>
                  </a:lnTo>
                  <a:lnTo>
                    <a:pt x="1034314" y="1788194"/>
                  </a:lnTo>
                  <a:lnTo>
                    <a:pt x="1007437" y="1828448"/>
                  </a:lnTo>
                  <a:lnTo>
                    <a:pt x="981112" y="1869191"/>
                  </a:lnTo>
                  <a:lnTo>
                    <a:pt x="955235" y="1910324"/>
                  </a:lnTo>
                  <a:lnTo>
                    <a:pt x="778050" y="2201029"/>
                  </a:lnTo>
                  <a:lnTo>
                    <a:pt x="752072" y="2241786"/>
                  </a:lnTo>
                  <a:lnTo>
                    <a:pt x="725619" y="2282057"/>
                  </a:lnTo>
                  <a:lnTo>
                    <a:pt x="698589" y="2321746"/>
                  </a:lnTo>
                  <a:lnTo>
                    <a:pt x="670879" y="2360755"/>
                  </a:lnTo>
                  <a:lnTo>
                    <a:pt x="642388" y="2398986"/>
                  </a:lnTo>
                  <a:lnTo>
                    <a:pt x="613011" y="2436343"/>
                  </a:lnTo>
                  <a:lnTo>
                    <a:pt x="582648" y="2472727"/>
                  </a:lnTo>
                  <a:lnTo>
                    <a:pt x="551194" y="2508042"/>
                  </a:lnTo>
                  <a:lnTo>
                    <a:pt x="518548" y="2542190"/>
                  </a:lnTo>
                  <a:lnTo>
                    <a:pt x="484607" y="2575074"/>
                  </a:lnTo>
                  <a:lnTo>
                    <a:pt x="449269" y="2606597"/>
                  </a:lnTo>
                  <a:lnTo>
                    <a:pt x="412430" y="2636660"/>
                  </a:lnTo>
                  <a:lnTo>
                    <a:pt x="373989" y="2665167"/>
                  </a:lnTo>
                  <a:lnTo>
                    <a:pt x="373812" y="2665242"/>
                  </a:lnTo>
                  <a:lnTo>
                    <a:pt x="340066" y="2687798"/>
                  </a:lnTo>
                  <a:lnTo>
                    <a:pt x="304776" y="2709018"/>
                  </a:lnTo>
                  <a:lnTo>
                    <a:pt x="268022" y="2728904"/>
                  </a:lnTo>
                  <a:lnTo>
                    <a:pt x="229883" y="2747460"/>
                  </a:lnTo>
                  <a:lnTo>
                    <a:pt x="190440" y="2764687"/>
                  </a:lnTo>
                  <a:lnTo>
                    <a:pt x="149771" y="2780589"/>
                  </a:lnTo>
                  <a:lnTo>
                    <a:pt x="107956" y="2795168"/>
                  </a:lnTo>
                  <a:lnTo>
                    <a:pt x="65074" y="2808427"/>
                  </a:lnTo>
                  <a:lnTo>
                    <a:pt x="21206" y="2820368"/>
                  </a:lnTo>
                  <a:lnTo>
                    <a:pt x="0" y="2825401"/>
                  </a:lnTo>
                  <a:lnTo>
                    <a:pt x="0" y="0"/>
                  </a:lnTo>
                  <a:lnTo>
                    <a:pt x="2889545" y="0"/>
                  </a:lnTo>
                  <a:lnTo>
                    <a:pt x="2883165" y="26016"/>
                  </a:lnTo>
                  <a:lnTo>
                    <a:pt x="2870842" y="70950"/>
                  </a:lnTo>
                  <a:lnTo>
                    <a:pt x="2857301" y="115522"/>
                  </a:lnTo>
                  <a:lnTo>
                    <a:pt x="2842552" y="159694"/>
                  </a:lnTo>
                  <a:lnTo>
                    <a:pt x="2826603" y="203428"/>
                  </a:lnTo>
                  <a:lnTo>
                    <a:pt x="2809463" y="246685"/>
                  </a:lnTo>
                  <a:close/>
                </a:path>
              </a:pathLst>
            </a:custGeom>
            <a:solidFill>
              <a:srgbClr val="3C6BA7"/>
            </a:solidFill>
          </p:spPr>
          <p:txBody>
            <a:bodyPr wrap="square" lIns="0" tIns="0" rIns="0" bIns="0" rtlCol="0"/>
            <a:lstStyle/>
            <a:p>
              <a:endParaRPr/>
            </a:p>
          </p:txBody>
        </p:sp>
        <p:sp>
          <p:nvSpPr>
            <p:cNvPr id="7" name="object 7"/>
            <p:cNvSpPr/>
            <p:nvPr/>
          </p:nvSpPr>
          <p:spPr>
            <a:xfrm>
              <a:off x="0" y="0"/>
              <a:ext cx="2982595" cy="1920875"/>
            </a:xfrm>
            <a:custGeom>
              <a:avLst/>
              <a:gdLst/>
              <a:ahLst/>
              <a:cxnLst/>
              <a:rect l="l" t="t" r="r" b="b"/>
              <a:pathLst>
                <a:path w="2982595" h="2101215">
                  <a:moveTo>
                    <a:pt x="0" y="1954118"/>
                  </a:moveTo>
                  <a:lnTo>
                    <a:pt x="36991" y="1944146"/>
                  </a:lnTo>
                  <a:lnTo>
                    <a:pt x="84141" y="1932480"/>
                  </a:lnTo>
                  <a:lnTo>
                    <a:pt x="131434" y="1921996"/>
                  </a:lnTo>
                  <a:lnTo>
                    <a:pt x="178885" y="1912868"/>
                  </a:lnTo>
                  <a:lnTo>
                    <a:pt x="226511" y="1905270"/>
                  </a:lnTo>
                  <a:lnTo>
                    <a:pt x="274329" y="1899375"/>
                  </a:lnTo>
                  <a:lnTo>
                    <a:pt x="322357" y="1895357"/>
                  </a:lnTo>
                  <a:lnTo>
                    <a:pt x="370609" y="1893390"/>
                  </a:lnTo>
                  <a:lnTo>
                    <a:pt x="419951" y="1893625"/>
                  </a:lnTo>
                  <a:lnTo>
                    <a:pt x="469048" y="1895999"/>
                  </a:lnTo>
                  <a:lnTo>
                    <a:pt x="517924" y="1900319"/>
                  </a:lnTo>
                  <a:lnTo>
                    <a:pt x="566604" y="1906394"/>
                  </a:lnTo>
                  <a:lnTo>
                    <a:pt x="615111" y="1914032"/>
                  </a:lnTo>
                  <a:lnTo>
                    <a:pt x="663469" y="1923041"/>
                  </a:lnTo>
                  <a:lnTo>
                    <a:pt x="711704" y="1933229"/>
                  </a:lnTo>
                  <a:lnTo>
                    <a:pt x="759837" y="1944406"/>
                  </a:lnTo>
                  <a:lnTo>
                    <a:pt x="807895" y="1956379"/>
                  </a:lnTo>
                  <a:lnTo>
                    <a:pt x="855901" y="1968956"/>
                  </a:lnTo>
                  <a:lnTo>
                    <a:pt x="903878" y="1981946"/>
                  </a:lnTo>
                  <a:lnTo>
                    <a:pt x="951851" y="1995157"/>
                  </a:lnTo>
                  <a:lnTo>
                    <a:pt x="999845" y="2008397"/>
                  </a:lnTo>
                  <a:lnTo>
                    <a:pt x="1047882" y="2021475"/>
                  </a:lnTo>
                  <a:lnTo>
                    <a:pt x="1095988" y="2034198"/>
                  </a:lnTo>
                  <a:lnTo>
                    <a:pt x="1144186" y="2046376"/>
                  </a:lnTo>
                  <a:lnTo>
                    <a:pt x="1192501" y="2057815"/>
                  </a:lnTo>
                  <a:lnTo>
                    <a:pt x="1240955" y="2068326"/>
                  </a:lnTo>
                  <a:lnTo>
                    <a:pt x="1289575" y="2077716"/>
                  </a:lnTo>
                  <a:lnTo>
                    <a:pt x="1338382" y="2085792"/>
                  </a:lnTo>
                  <a:lnTo>
                    <a:pt x="1387403" y="2092364"/>
                  </a:lnTo>
                  <a:lnTo>
                    <a:pt x="1434300" y="2096963"/>
                  </a:lnTo>
                  <a:lnTo>
                    <a:pt x="1481212" y="2099793"/>
                  </a:lnTo>
                  <a:lnTo>
                    <a:pt x="1528100" y="2100883"/>
                  </a:lnTo>
                  <a:lnTo>
                    <a:pt x="1574923" y="2100262"/>
                  </a:lnTo>
                  <a:lnTo>
                    <a:pt x="1621643" y="2097959"/>
                  </a:lnTo>
                  <a:lnTo>
                    <a:pt x="1668219" y="2094001"/>
                  </a:lnTo>
                  <a:lnTo>
                    <a:pt x="1714612" y="2088419"/>
                  </a:lnTo>
                  <a:lnTo>
                    <a:pt x="1760782" y="2081241"/>
                  </a:lnTo>
                  <a:lnTo>
                    <a:pt x="1806690" y="2072495"/>
                  </a:lnTo>
                  <a:lnTo>
                    <a:pt x="1852297" y="2062210"/>
                  </a:lnTo>
                  <a:lnTo>
                    <a:pt x="1897562" y="2050416"/>
                  </a:lnTo>
                  <a:lnTo>
                    <a:pt x="1942446" y="2037141"/>
                  </a:lnTo>
                  <a:lnTo>
                    <a:pt x="1986909" y="2022413"/>
                  </a:lnTo>
                  <a:lnTo>
                    <a:pt x="2030912" y="2006262"/>
                  </a:lnTo>
                  <a:lnTo>
                    <a:pt x="2074416" y="1988716"/>
                  </a:lnTo>
                  <a:lnTo>
                    <a:pt x="2117380" y="1969803"/>
                  </a:lnTo>
                  <a:lnTo>
                    <a:pt x="2159765" y="1949554"/>
                  </a:lnTo>
                  <a:lnTo>
                    <a:pt x="2201531" y="1927996"/>
                  </a:lnTo>
                  <a:lnTo>
                    <a:pt x="2242640" y="1905158"/>
                  </a:lnTo>
                  <a:lnTo>
                    <a:pt x="2283050" y="1881070"/>
                  </a:lnTo>
                  <a:lnTo>
                    <a:pt x="2322724" y="1855759"/>
                  </a:lnTo>
                  <a:lnTo>
                    <a:pt x="2361620" y="1829255"/>
                  </a:lnTo>
                  <a:lnTo>
                    <a:pt x="2399700" y="1801586"/>
                  </a:lnTo>
                  <a:lnTo>
                    <a:pt x="2436924" y="1772781"/>
                  </a:lnTo>
                  <a:lnTo>
                    <a:pt x="2473252" y="1742869"/>
                  </a:lnTo>
                  <a:lnTo>
                    <a:pt x="2508644" y="1711879"/>
                  </a:lnTo>
                  <a:lnTo>
                    <a:pt x="2543062" y="1679839"/>
                  </a:lnTo>
                  <a:lnTo>
                    <a:pt x="2576466" y="1646778"/>
                  </a:lnTo>
                  <a:lnTo>
                    <a:pt x="2608815" y="1612725"/>
                  </a:lnTo>
                  <a:lnTo>
                    <a:pt x="2640071" y="1577709"/>
                  </a:lnTo>
                  <a:lnTo>
                    <a:pt x="2670193" y="1541758"/>
                  </a:lnTo>
                  <a:lnTo>
                    <a:pt x="2699143" y="1504902"/>
                  </a:lnTo>
                  <a:lnTo>
                    <a:pt x="2726880" y="1467168"/>
                  </a:lnTo>
                  <a:lnTo>
                    <a:pt x="2753365" y="1428586"/>
                  </a:lnTo>
                  <a:lnTo>
                    <a:pt x="2778558" y="1389185"/>
                  </a:lnTo>
                  <a:lnTo>
                    <a:pt x="2802420" y="1348993"/>
                  </a:lnTo>
                  <a:lnTo>
                    <a:pt x="2824912" y="1308039"/>
                  </a:lnTo>
                  <a:lnTo>
                    <a:pt x="2845993" y="1266352"/>
                  </a:lnTo>
                  <a:lnTo>
                    <a:pt x="2865624" y="1223961"/>
                  </a:lnTo>
                  <a:lnTo>
                    <a:pt x="2883765" y="1180894"/>
                  </a:lnTo>
                  <a:lnTo>
                    <a:pt x="2900377" y="1137180"/>
                  </a:lnTo>
                  <a:lnTo>
                    <a:pt x="2915421" y="1092848"/>
                  </a:lnTo>
                  <a:lnTo>
                    <a:pt x="2928856" y="1047926"/>
                  </a:lnTo>
                  <a:lnTo>
                    <a:pt x="2940643" y="1002444"/>
                  </a:lnTo>
                  <a:lnTo>
                    <a:pt x="2950743" y="956430"/>
                  </a:lnTo>
                  <a:lnTo>
                    <a:pt x="2959609" y="907767"/>
                  </a:lnTo>
                  <a:lnTo>
                    <a:pt x="2966861" y="858941"/>
                  </a:lnTo>
                  <a:lnTo>
                    <a:pt x="2972591" y="809967"/>
                  </a:lnTo>
                  <a:lnTo>
                    <a:pt x="2976895" y="760862"/>
                  </a:lnTo>
                  <a:lnTo>
                    <a:pt x="2979868" y="711642"/>
                  </a:lnTo>
                  <a:lnTo>
                    <a:pt x="2981605" y="662322"/>
                  </a:lnTo>
                  <a:lnTo>
                    <a:pt x="2982199" y="612919"/>
                  </a:lnTo>
                  <a:lnTo>
                    <a:pt x="2981745" y="563449"/>
                  </a:lnTo>
                  <a:lnTo>
                    <a:pt x="2980339" y="513927"/>
                  </a:lnTo>
                  <a:lnTo>
                    <a:pt x="2978075" y="464370"/>
                  </a:lnTo>
                  <a:lnTo>
                    <a:pt x="2975047" y="414794"/>
                  </a:lnTo>
                  <a:lnTo>
                    <a:pt x="2971350" y="365214"/>
                  </a:lnTo>
                  <a:lnTo>
                    <a:pt x="2967080" y="315648"/>
                  </a:lnTo>
                  <a:lnTo>
                    <a:pt x="2962329" y="266110"/>
                  </a:lnTo>
                  <a:lnTo>
                    <a:pt x="2957194" y="216617"/>
                  </a:lnTo>
                  <a:lnTo>
                    <a:pt x="2951769" y="167184"/>
                  </a:lnTo>
                  <a:lnTo>
                    <a:pt x="2946148" y="117829"/>
                  </a:lnTo>
                  <a:lnTo>
                    <a:pt x="2940426" y="68566"/>
                  </a:lnTo>
                  <a:lnTo>
                    <a:pt x="2934527" y="17857"/>
                  </a:lnTo>
                  <a:lnTo>
                    <a:pt x="2932450" y="0"/>
                  </a:lnTo>
                </a:path>
              </a:pathLst>
            </a:custGeom>
            <a:ln w="27187">
              <a:solidFill>
                <a:srgbClr val="F1D5AB"/>
              </a:solidFill>
            </a:ln>
          </p:spPr>
          <p:txBody>
            <a:bodyPr wrap="square" lIns="0" tIns="0" rIns="0" bIns="0" rtlCol="0"/>
            <a:lstStyle/>
            <a:p>
              <a:endParaRPr/>
            </a:p>
          </p:txBody>
        </p:sp>
      </p:grpSp>
      <p:sp>
        <p:nvSpPr>
          <p:cNvPr id="11" name="object 11"/>
          <p:cNvSpPr txBox="1">
            <a:spLocks noGrp="1"/>
          </p:cNvSpPr>
          <p:nvPr>
            <p:ph type="sldNum" sz="quarter" idx="12"/>
          </p:nvPr>
        </p:nvSpPr>
        <p:spPr>
          <a:prstGeom prst="rect">
            <a:avLst/>
          </a:prstGeom>
        </p:spPr>
        <p:txBody>
          <a:bodyPr vert="horz" wrap="square" lIns="0" tIns="29845" rIns="0" bIns="0" rtlCol="0">
            <a:spAutoFit/>
          </a:bodyPr>
          <a:lstStyle/>
          <a:p>
            <a:pPr marL="40640">
              <a:lnSpc>
                <a:spcPct val="100000"/>
              </a:lnSpc>
              <a:spcBef>
                <a:spcPts val="235"/>
              </a:spcBef>
            </a:pPr>
            <a:r>
              <a:rPr spc="-60" dirty="0"/>
              <a:t>16</a:t>
            </a:r>
          </a:p>
        </p:txBody>
      </p:sp>
      <p:sp>
        <p:nvSpPr>
          <p:cNvPr id="10" name="object 10"/>
          <p:cNvSpPr/>
          <p:nvPr/>
        </p:nvSpPr>
        <p:spPr>
          <a:xfrm>
            <a:off x="5759450" y="8931275"/>
            <a:ext cx="1268996" cy="1747754"/>
          </a:xfrm>
          <a:prstGeom prst="rect">
            <a:avLst/>
          </a:prstGeom>
          <a:blipFill>
            <a:blip r:embed="rId2" cstate="print"/>
            <a:stretch>
              <a:fillRect/>
            </a:stretch>
          </a:blipFill>
        </p:spPr>
        <p:txBody>
          <a:bodyPr wrap="square" lIns="0" tIns="0" rIns="0" bIns="0" rtlCol="0"/>
          <a:lstStyle/>
          <a:p>
            <a:endParaRPr/>
          </a:p>
        </p:txBody>
      </p:sp>
      <p:sp>
        <p:nvSpPr>
          <p:cNvPr id="15" name="TextBox 14">
            <a:extLst>
              <a:ext uri="{FF2B5EF4-FFF2-40B4-BE49-F238E27FC236}">
                <a16:creationId xmlns:a16="http://schemas.microsoft.com/office/drawing/2014/main" id="{F2F23167-D5E5-4491-84B7-582525C24A23}"/>
              </a:ext>
            </a:extLst>
          </p:cNvPr>
          <p:cNvSpPr txBox="1"/>
          <p:nvPr/>
        </p:nvSpPr>
        <p:spPr>
          <a:xfrm>
            <a:off x="1444942" y="1721477"/>
            <a:ext cx="2736917" cy="830997"/>
          </a:xfrm>
          <a:prstGeom prst="rect">
            <a:avLst/>
          </a:prstGeom>
          <a:noFill/>
        </p:spPr>
        <p:txBody>
          <a:bodyPr wrap="square" rtlCol="0">
            <a:spAutoFit/>
          </a:bodyPr>
          <a:lstStyle/>
          <a:p>
            <a:r>
              <a:rPr lang="en-IN" sz="4800" b="1" dirty="0">
                <a:latin typeface="Times New Roman" panose="02020603050405020304" pitchFamily="18" charset="0"/>
                <a:cs typeface="Times New Roman" panose="02020603050405020304" pitchFamily="18" charset="0"/>
              </a:rPr>
              <a:t>DESIGN</a:t>
            </a:r>
          </a:p>
        </p:txBody>
      </p:sp>
      <p:sp>
        <p:nvSpPr>
          <p:cNvPr id="16" name="TextBox 15">
            <a:extLst>
              <a:ext uri="{FF2B5EF4-FFF2-40B4-BE49-F238E27FC236}">
                <a16:creationId xmlns:a16="http://schemas.microsoft.com/office/drawing/2014/main" id="{4866253D-C2DF-433C-860C-20016B8B6325}"/>
              </a:ext>
            </a:extLst>
          </p:cNvPr>
          <p:cNvSpPr txBox="1"/>
          <p:nvPr/>
        </p:nvSpPr>
        <p:spPr>
          <a:xfrm>
            <a:off x="0" y="3063875"/>
            <a:ext cx="7556500" cy="4708981"/>
          </a:xfrm>
          <a:prstGeom prst="rect">
            <a:avLst/>
          </a:prstGeom>
          <a:noFill/>
        </p:spPr>
        <p:txBody>
          <a:bodyPr wrap="square" rtlCol="0">
            <a:spAutoFit/>
          </a:bodyPr>
          <a:lstStyle/>
          <a:p>
            <a:pPr marL="285750" indent="-285750">
              <a:buFont typeface="Wingdings" panose="05000000000000000000" pitchFamily="2" charset="2"/>
              <a:buChar char="Ø"/>
            </a:pPr>
            <a:r>
              <a:rPr lang="en-IN" sz="2800" dirty="0"/>
              <a:t> Steps taken :-</a:t>
            </a:r>
          </a:p>
          <a:p>
            <a:pPr marL="914400" lvl="1" indent="-457200">
              <a:buFont typeface="Arial" panose="020B0604020202020204" pitchFamily="34" charset="0"/>
              <a:buChar char="•"/>
            </a:pPr>
            <a:endParaRPr lang="en-IN" sz="2800" dirty="0"/>
          </a:p>
          <a:p>
            <a:pPr marL="800100" lvl="1" indent="-34290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Connect to data sources.</a:t>
            </a:r>
          </a:p>
          <a:p>
            <a:pPr marL="800100" lvl="1" indent="-34290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Choose between importing or using Direct Query mode.</a:t>
            </a:r>
          </a:p>
          <a:p>
            <a:pPr marL="800100" lvl="1" indent="-34290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Transform and shape the data using Power Query Editor.</a:t>
            </a:r>
          </a:p>
          <a:p>
            <a:pPr marL="800100" lvl="1" indent="-34290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Create interactive visualizations like charts and graphs.</a:t>
            </a:r>
          </a:p>
          <a:p>
            <a:pPr marL="800100" lvl="1" indent="-34290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Combine visuals into reports and dashboards.</a:t>
            </a:r>
          </a:p>
          <a:p>
            <a:pPr marL="800100" lvl="1" indent="-34290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Apply data analysis techniques to gain insights</a:t>
            </a:r>
          </a:p>
          <a:p>
            <a:pPr lvl="1" algn="just"/>
            <a:endParaRPr lang="en-IN" sz="2800" dirty="0"/>
          </a:p>
        </p:txBody>
      </p:sp>
      <p:sp>
        <p:nvSpPr>
          <p:cNvPr id="17" name="TextBox 16">
            <a:extLst>
              <a:ext uri="{FF2B5EF4-FFF2-40B4-BE49-F238E27FC236}">
                <a16:creationId xmlns:a16="http://schemas.microsoft.com/office/drawing/2014/main" id="{3B53EC48-058C-482C-AD39-B128E11B6543}"/>
              </a:ext>
            </a:extLst>
          </p:cNvPr>
          <p:cNvSpPr txBox="1"/>
          <p:nvPr/>
        </p:nvSpPr>
        <p:spPr>
          <a:xfrm>
            <a:off x="-53005" y="7611295"/>
            <a:ext cx="5051241" cy="1015663"/>
          </a:xfrm>
          <a:prstGeom prst="rect">
            <a:avLst/>
          </a:prstGeom>
          <a:noFill/>
        </p:spPr>
        <p:txBody>
          <a:bodyPr wrap="square" rtlCol="0">
            <a:spAutoFit/>
          </a:bodyPr>
          <a:lstStyle/>
          <a:p>
            <a:pPr marL="285750" indent="-285750">
              <a:buFont typeface="Wingdings" panose="05000000000000000000" pitchFamily="2" charset="2"/>
              <a:buChar char="Ø"/>
            </a:pPr>
            <a:r>
              <a:rPr lang="en-IN" sz="2800" dirty="0"/>
              <a:t> Tools </a:t>
            </a:r>
            <a:r>
              <a:rPr lang="en-IN" sz="3200" dirty="0"/>
              <a:t>used</a:t>
            </a:r>
            <a:r>
              <a:rPr lang="en-IN" sz="2800" dirty="0"/>
              <a:t> For Visualization :-</a:t>
            </a:r>
          </a:p>
          <a:p>
            <a:pPr marL="742950" lvl="1" indent="-285750">
              <a:buFont typeface="Arial" panose="020B0604020202020204" pitchFamily="34" charset="0"/>
              <a:buChar char="•"/>
            </a:pPr>
            <a:r>
              <a:rPr lang="en-IN" sz="2800" b="1" dirty="0"/>
              <a:t>Power BI</a:t>
            </a:r>
          </a:p>
        </p:txBody>
      </p:sp>
      <p:sp>
        <p:nvSpPr>
          <p:cNvPr id="8" name="TextBox 7">
            <a:extLst>
              <a:ext uri="{FF2B5EF4-FFF2-40B4-BE49-F238E27FC236}">
                <a16:creationId xmlns:a16="http://schemas.microsoft.com/office/drawing/2014/main" id="{9A369126-3B69-4EAA-9DB8-2F674B9F984D}"/>
              </a:ext>
            </a:extLst>
          </p:cNvPr>
          <p:cNvSpPr txBox="1"/>
          <p:nvPr/>
        </p:nvSpPr>
        <p:spPr>
          <a:xfrm>
            <a:off x="6978650" y="10130087"/>
            <a:ext cx="577850"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12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object 16"/>
          <p:cNvSpPr txBox="1">
            <a:spLocks noGrp="1"/>
          </p:cNvSpPr>
          <p:nvPr>
            <p:ph type="title"/>
          </p:nvPr>
        </p:nvSpPr>
        <p:spPr>
          <a:xfrm>
            <a:off x="911170" y="1140445"/>
            <a:ext cx="3282315" cy="695325"/>
          </a:xfrm>
          <a:prstGeom prst="rect">
            <a:avLst/>
          </a:prstGeom>
        </p:spPr>
        <p:txBody>
          <a:bodyPr vert="horz" wrap="square" lIns="0" tIns="12065" rIns="0" bIns="0" rtlCol="0">
            <a:spAutoFit/>
          </a:bodyPr>
          <a:lstStyle/>
          <a:p>
            <a:pPr marL="12700">
              <a:lnSpc>
                <a:spcPct val="100000"/>
              </a:lnSpc>
              <a:spcBef>
                <a:spcPts val="95"/>
              </a:spcBef>
            </a:pPr>
            <a:r>
              <a:rPr sz="4400" b="0" spc="-484" dirty="0">
                <a:solidFill>
                  <a:srgbClr val="000000"/>
                </a:solidFill>
                <a:latin typeface="Arial Black"/>
                <a:cs typeface="Arial Black"/>
              </a:rPr>
              <a:t>FINDING </a:t>
            </a:r>
            <a:r>
              <a:rPr sz="4400" b="0" spc="910" dirty="0">
                <a:solidFill>
                  <a:srgbClr val="000000"/>
                </a:solidFill>
                <a:latin typeface="Arial Black"/>
                <a:cs typeface="Arial Black"/>
              </a:rPr>
              <a:t>–</a:t>
            </a:r>
            <a:r>
              <a:rPr sz="4400" b="0" spc="-229" dirty="0">
                <a:solidFill>
                  <a:srgbClr val="000000"/>
                </a:solidFill>
                <a:latin typeface="Arial Black"/>
                <a:cs typeface="Arial Black"/>
              </a:rPr>
              <a:t> </a:t>
            </a:r>
            <a:r>
              <a:rPr sz="4400" b="0" spc="-130" dirty="0">
                <a:solidFill>
                  <a:srgbClr val="000000"/>
                </a:solidFill>
                <a:latin typeface="Arial Black"/>
                <a:cs typeface="Arial Black"/>
              </a:rPr>
              <a:t>5</a:t>
            </a:r>
            <a:endParaRPr sz="4400">
              <a:latin typeface="Arial Black"/>
              <a:cs typeface="Arial Black"/>
            </a:endParaRPr>
          </a:p>
        </p:txBody>
      </p:sp>
      <p:sp>
        <p:nvSpPr>
          <p:cNvPr id="18" name="object 18"/>
          <p:cNvSpPr txBox="1"/>
          <p:nvPr/>
        </p:nvSpPr>
        <p:spPr>
          <a:xfrm>
            <a:off x="6871289" y="9977860"/>
            <a:ext cx="504825" cy="527050"/>
          </a:xfrm>
          <a:prstGeom prst="rect">
            <a:avLst/>
          </a:prstGeom>
        </p:spPr>
        <p:txBody>
          <a:bodyPr vert="horz" wrap="square" lIns="0" tIns="185420" rIns="0" bIns="0" rtlCol="0">
            <a:spAutoFit/>
          </a:bodyPr>
          <a:lstStyle/>
          <a:p>
            <a:pPr marL="155575">
              <a:lnSpc>
                <a:spcPct val="100000"/>
              </a:lnSpc>
              <a:spcBef>
                <a:spcPts val="1460"/>
              </a:spcBef>
            </a:pPr>
            <a:r>
              <a:rPr sz="2000" b="1" spc="-60" dirty="0">
                <a:solidFill>
                  <a:srgbClr val="FBFDFE"/>
                </a:solidFill>
                <a:latin typeface="Arial"/>
                <a:cs typeface="Arial"/>
              </a:rPr>
              <a:t>11</a:t>
            </a:r>
            <a:endParaRPr sz="2000">
              <a:latin typeface="Arial"/>
              <a:cs typeface="Arial"/>
            </a:endParaRPr>
          </a:p>
        </p:txBody>
      </p:sp>
      <p:sp>
        <p:nvSpPr>
          <p:cNvPr id="17" name="object 17"/>
          <p:cNvSpPr txBox="1"/>
          <p:nvPr/>
        </p:nvSpPr>
        <p:spPr>
          <a:xfrm>
            <a:off x="2266214" y="2206274"/>
            <a:ext cx="4368211" cy="552522"/>
          </a:xfrm>
          <a:prstGeom prst="rect">
            <a:avLst/>
          </a:prstGeom>
        </p:spPr>
        <p:txBody>
          <a:bodyPr vert="horz" wrap="square" lIns="0" tIns="59690" rIns="0" bIns="0" rtlCol="0">
            <a:spAutoFit/>
          </a:bodyPr>
          <a:lstStyle/>
          <a:p>
            <a:pPr marL="504190">
              <a:lnSpc>
                <a:spcPct val="100000"/>
              </a:lnSpc>
              <a:spcBef>
                <a:spcPts val="470"/>
              </a:spcBef>
            </a:pPr>
            <a:endParaRPr sz="2000" dirty="0">
              <a:latin typeface="Arial Black"/>
              <a:cs typeface="Arial Black"/>
            </a:endParaRPr>
          </a:p>
        </p:txBody>
      </p:sp>
      <p:grpSp>
        <p:nvGrpSpPr>
          <p:cNvPr id="19" name="object 2">
            <a:extLst>
              <a:ext uri="{FF2B5EF4-FFF2-40B4-BE49-F238E27FC236}">
                <a16:creationId xmlns:a16="http://schemas.microsoft.com/office/drawing/2014/main" id="{5C630B25-6247-4D2C-B385-5FED4C512491}"/>
              </a:ext>
            </a:extLst>
          </p:cNvPr>
          <p:cNvGrpSpPr/>
          <p:nvPr/>
        </p:nvGrpSpPr>
        <p:grpSpPr>
          <a:xfrm>
            <a:off x="-21716" y="28028"/>
            <a:ext cx="7577707" cy="10687597"/>
            <a:chOff x="-21716" y="0"/>
            <a:chExt cx="7577707" cy="10687597"/>
          </a:xfrm>
        </p:grpSpPr>
        <p:sp>
          <p:nvSpPr>
            <p:cNvPr id="20" name="object 3">
              <a:extLst>
                <a:ext uri="{FF2B5EF4-FFF2-40B4-BE49-F238E27FC236}">
                  <a16:creationId xmlns:a16="http://schemas.microsoft.com/office/drawing/2014/main" id="{A7B8F1FA-27DA-420E-965F-652C3C588D43}"/>
                </a:ext>
              </a:extLst>
            </p:cNvPr>
            <p:cNvSpPr/>
            <p:nvPr/>
          </p:nvSpPr>
          <p:spPr>
            <a:xfrm>
              <a:off x="0" y="0"/>
              <a:ext cx="7555991" cy="10687597"/>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dirty="0"/>
            </a:p>
          </p:txBody>
        </p:sp>
        <p:sp>
          <p:nvSpPr>
            <p:cNvPr id="21" name="object 4">
              <a:extLst>
                <a:ext uri="{FF2B5EF4-FFF2-40B4-BE49-F238E27FC236}">
                  <a16:creationId xmlns:a16="http://schemas.microsoft.com/office/drawing/2014/main" id="{453D0AB9-A7D9-4B13-A388-D5631E07ED4B}"/>
                </a:ext>
              </a:extLst>
            </p:cNvPr>
            <p:cNvSpPr/>
            <p:nvPr/>
          </p:nvSpPr>
          <p:spPr>
            <a:xfrm>
              <a:off x="276479" y="361009"/>
              <a:ext cx="6997065" cy="9964420"/>
            </a:xfrm>
            <a:custGeom>
              <a:avLst/>
              <a:gdLst/>
              <a:ahLst/>
              <a:cxnLst/>
              <a:rect l="l" t="t" r="r" b="b"/>
              <a:pathLst>
                <a:path w="6997065" h="9964420">
                  <a:moveTo>
                    <a:pt x="6996506" y="0"/>
                  </a:moveTo>
                  <a:lnTo>
                    <a:pt x="0" y="0"/>
                  </a:lnTo>
                  <a:lnTo>
                    <a:pt x="0" y="20332"/>
                  </a:lnTo>
                  <a:lnTo>
                    <a:pt x="0" y="9943782"/>
                  </a:lnTo>
                  <a:lnTo>
                    <a:pt x="0" y="9964115"/>
                  </a:lnTo>
                  <a:lnTo>
                    <a:pt x="6996506" y="9964115"/>
                  </a:lnTo>
                  <a:lnTo>
                    <a:pt x="6996506" y="9943782"/>
                  </a:lnTo>
                  <a:lnTo>
                    <a:pt x="20243" y="9943782"/>
                  </a:lnTo>
                  <a:lnTo>
                    <a:pt x="20243" y="20332"/>
                  </a:lnTo>
                  <a:lnTo>
                    <a:pt x="6976262" y="20332"/>
                  </a:lnTo>
                  <a:lnTo>
                    <a:pt x="6976262" y="9943452"/>
                  </a:lnTo>
                  <a:lnTo>
                    <a:pt x="6996506" y="9943452"/>
                  </a:lnTo>
                  <a:lnTo>
                    <a:pt x="6996506" y="20332"/>
                  </a:lnTo>
                  <a:lnTo>
                    <a:pt x="6996506" y="0"/>
                  </a:lnTo>
                  <a:close/>
                </a:path>
              </a:pathLst>
            </a:cu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a:p>
          </p:txBody>
        </p:sp>
        <p:sp>
          <p:nvSpPr>
            <p:cNvPr id="22" name="object 6">
              <a:extLst>
                <a:ext uri="{FF2B5EF4-FFF2-40B4-BE49-F238E27FC236}">
                  <a16:creationId xmlns:a16="http://schemas.microsoft.com/office/drawing/2014/main" id="{4D6FE2E5-5C2B-4A6A-A716-A45B3B08ABFA}"/>
                </a:ext>
              </a:extLst>
            </p:cNvPr>
            <p:cNvSpPr/>
            <p:nvPr/>
          </p:nvSpPr>
          <p:spPr>
            <a:xfrm>
              <a:off x="-21716" y="10122447"/>
              <a:ext cx="5922010" cy="27940"/>
            </a:xfrm>
            <a:custGeom>
              <a:avLst/>
              <a:gdLst/>
              <a:ahLst/>
              <a:cxnLst/>
              <a:rect l="l" t="t" r="r" b="b"/>
              <a:pathLst>
                <a:path w="5922009" h="27940">
                  <a:moveTo>
                    <a:pt x="0" y="27359"/>
                  </a:moveTo>
                  <a:lnTo>
                    <a:pt x="0" y="8325"/>
                  </a:lnTo>
                  <a:lnTo>
                    <a:pt x="5921804" y="0"/>
                  </a:lnTo>
                  <a:lnTo>
                    <a:pt x="5921831" y="19033"/>
                  </a:lnTo>
                  <a:lnTo>
                    <a:pt x="0" y="27359"/>
                  </a:lnTo>
                  <a:close/>
                </a:path>
              </a:pathLst>
            </a:cu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a:p>
          </p:txBody>
        </p:sp>
      </p:grpSp>
      <p:sp>
        <p:nvSpPr>
          <p:cNvPr id="24" name="object 14">
            <a:extLst>
              <a:ext uri="{FF2B5EF4-FFF2-40B4-BE49-F238E27FC236}">
                <a16:creationId xmlns:a16="http://schemas.microsoft.com/office/drawing/2014/main" id="{FDCA3DF4-2C44-41A4-91DB-DFEAFFDEFE24}"/>
              </a:ext>
            </a:extLst>
          </p:cNvPr>
          <p:cNvSpPr/>
          <p:nvPr/>
        </p:nvSpPr>
        <p:spPr>
          <a:xfrm>
            <a:off x="6070727" y="8747960"/>
            <a:ext cx="1209294" cy="1632458"/>
          </a:xfrm>
          <a:prstGeom prst="rect">
            <a:avLst/>
          </a:prstGeom>
          <a:blipFill>
            <a:blip r:embed="rId2" cstate="print"/>
            <a:stretch>
              <a:fillRect/>
            </a:stretch>
          </a:blipFill>
        </p:spPr>
        <p:txBody>
          <a:bodyPr wrap="square" lIns="0" tIns="0" rIns="0" bIns="0" rtlCol="0"/>
          <a:lstStyle/>
          <a:p>
            <a:endParaRPr/>
          </a:p>
        </p:txBody>
      </p:sp>
      <p:pic>
        <p:nvPicPr>
          <p:cNvPr id="26" name="Picture 25">
            <a:extLst>
              <a:ext uri="{FF2B5EF4-FFF2-40B4-BE49-F238E27FC236}">
                <a16:creationId xmlns:a16="http://schemas.microsoft.com/office/drawing/2014/main" id="{B6CEE2B4-20F6-42C0-AB5E-D4F7721A10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67" y="1275010"/>
            <a:ext cx="6883746" cy="457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TextBox 26">
            <a:extLst>
              <a:ext uri="{FF2B5EF4-FFF2-40B4-BE49-F238E27FC236}">
                <a16:creationId xmlns:a16="http://schemas.microsoft.com/office/drawing/2014/main" id="{85291CED-3EB9-489B-B055-5C5288F24F60}"/>
              </a:ext>
            </a:extLst>
          </p:cNvPr>
          <p:cNvSpPr txBox="1"/>
          <p:nvPr/>
        </p:nvSpPr>
        <p:spPr>
          <a:xfrm>
            <a:off x="423304" y="415998"/>
            <a:ext cx="6793579"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FINDING – IN Power BI (1)</a:t>
            </a:r>
          </a:p>
        </p:txBody>
      </p:sp>
      <p:sp>
        <p:nvSpPr>
          <p:cNvPr id="28" name="TextBox 27">
            <a:extLst>
              <a:ext uri="{FF2B5EF4-FFF2-40B4-BE49-F238E27FC236}">
                <a16:creationId xmlns:a16="http://schemas.microsoft.com/office/drawing/2014/main" id="{FE359281-D146-4C98-85C2-7330F657445D}"/>
              </a:ext>
            </a:extLst>
          </p:cNvPr>
          <p:cNvSpPr txBox="1"/>
          <p:nvPr/>
        </p:nvSpPr>
        <p:spPr>
          <a:xfrm>
            <a:off x="1568450" y="6044277"/>
            <a:ext cx="4873134" cy="584775"/>
          </a:xfrm>
          <a:prstGeom prst="rect">
            <a:avLst/>
          </a:prstGeom>
          <a:noFill/>
        </p:spPr>
        <p:txBody>
          <a:bodyPr wrap="square" rtlCol="0">
            <a:spAutoFit/>
          </a:bodyPr>
          <a:lstStyle/>
          <a:p>
            <a:r>
              <a:rPr lang="en-IN" sz="3200" b="1" dirty="0">
                <a:highlight>
                  <a:srgbClr val="FFFF00"/>
                </a:highlight>
                <a:latin typeface="Book Antiqua" panose="02040602050305030304" pitchFamily="18" charset="0"/>
              </a:rPr>
              <a:t>Road Accident Analysis</a:t>
            </a:r>
          </a:p>
        </p:txBody>
      </p:sp>
      <p:sp>
        <p:nvSpPr>
          <p:cNvPr id="29" name="TextBox 28">
            <a:extLst>
              <a:ext uri="{FF2B5EF4-FFF2-40B4-BE49-F238E27FC236}">
                <a16:creationId xmlns:a16="http://schemas.microsoft.com/office/drawing/2014/main" id="{66D59788-4331-4863-8892-1789213FA5B4}"/>
              </a:ext>
            </a:extLst>
          </p:cNvPr>
          <p:cNvSpPr txBox="1"/>
          <p:nvPr/>
        </p:nvSpPr>
        <p:spPr>
          <a:xfrm>
            <a:off x="339616" y="6873875"/>
            <a:ext cx="6877268" cy="2708434"/>
          </a:xfrm>
          <a:prstGeom prst="rect">
            <a:avLst/>
          </a:prstGeom>
          <a:noFill/>
        </p:spPr>
        <p:txBody>
          <a:bodyPr wrap="square" rtlCol="0">
            <a:spAutoFit/>
          </a:bodyPr>
          <a:lstStyle/>
          <a:p>
            <a:r>
              <a:rPr lang="en-IN" sz="2400" spc="-105" dirty="0">
                <a:latin typeface="Arial Black"/>
                <a:cs typeface="Arial Black"/>
              </a:rPr>
              <a:t>O</a:t>
            </a:r>
            <a:r>
              <a:rPr lang="en-IN" sz="2400" spc="-295" dirty="0">
                <a:latin typeface="Arial Black"/>
                <a:cs typeface="Arial Black"/>
              </a:rPr>
              <a:t>U</a:t>
            </a:r>
            <a:r>
              <a:rPr lang="en-IN" sz="2400" spc="-325" dirty="0">
                <a:latin typeface="Arial Black"/>
                <a:cs typeface="Arial Black"/>
              </a:rPr>
              <a:t>T</a:t>
            </a:r>
            <a:r>
              <a:rPr lang="en-IN" sz="2400" spc="-265" dirty="0">
                <a:latin typeface="Arial Black"/>
                <a:cs typeface="Arial Black"/>
              </a:rPr>
              <a:t>P</a:t>
            </a:r>
            <a:r>
              <a:rPr lang="en-IN" sz="2400" spc="-295" dirty="0">
                <a:latin typeface="Arial Black"/>
                <a:cs typeface="Arial Black"/>
              </a:rPr>
              <a:t>U</a:t>
            </a:r>
            <a:r>
              <a:rPr lang="en-IN" sz="2400" spc="-325" dirty="0">
                <a:latin typeface="Arial Black"/>
                <a:cs typeface="Arial Black"/>
              </a:rPr>
              <a:t>T</a:t>
            </a:r>
            <a:r>
              <a:rPr lang="en-IN" spc="-325" dirty="0">
                <a:latin typeface="Arial Black"/>
                <a:cs typeface="Arial Black"/>
              </a:rPr>
              <a:t>   :  -</a:t>
            </a:r>
            <a:endParaRPr lang="en-IN" dirty="0"/>
          </a:p>
          <a:p>
            <a:r>
              <a:rPr lang="en-IN" dirty="0"/>
              <a:t> </a:t>
            </a:r>
          </a:p>
          <a:p>
            <a:pPr marL="285750" indent="-285750">
              <a:buFont typeface="Wingdings" panose="05000000000000000000" pitchFamily="2" charset="2"/>
              <a:buChar char="q"/>
            </a:pPr>
            <a:r>
              <a:rPr lang="en-IN" sz="2000" dirty="0">
                <a:latin typeface="Georgia" panose="02040502050405020303" pitchFamily="18" charset="0"/>
              </a:rPr>
              <a:t>Here I am show the 1st Dashboard in </a:t>
            </a:r>
            <a:r>
              <a:rPr lang="en-IN" sz="2000" b="1" dirty="0">
                <a:latin typeface="Georgia" panose="02040502050405020303" pitchFamily="18" charset="0"/>
              </a:rPr>
              <a:t>Power BI</a:t>
            </a:r>
          </a:p>
          <a:p>
            <a:endParaRPr lang="en-GB" dirty="0"/>
          </a:p>
          <a:p>
            <a:pPr marL="400050" indent="-400050">
              <a:buFont typeface="+mj-lt"/>
              <a:buAutoNum type="romanUcPeriod"/>
            </a:pPr>
            <a:r>
              <a:rPr lang="en-GB" b="1" dirty="0"/>
              <a:t>Road Accident Analysis</a:t>
            </a:r>
            <a:r>
              <a:rPr lang="en-GB" dirty="0"/>
              <a:t>:  Understanding Casualties and Trends This section provides an overview of road accident casualties in the current year, helping us gain insights into the impact of accidents and trends.</a:t>
            </a:r>
          </a:p>
          <a:p>
            <a:endParaRPr lang="en-IN" dirty="0"/>
          </a:p>
        </p:txBody>
      </p:sp>
      <p:sp>
        <p:nvSpPr>
          <p:cNvPr id="4" name="TextBox 3">
            <a:extLst>
              <a:ext uri="{FF2B5EF4-FFF2-40B4-BE49-F238E27FC236}">
                <a16:creationId xmlns:a16="http://schemas.microsoft.com/office/drawing/2014/main" id="{ACA562B4-E977-4637-AA51-B92D0793DFD2}"/>
              </a:ext>
            </a:extLst>
          </p:cNvPr>
          <p:cNvSpPr txBox="1"/>
          <p:nvPr/>
        </p:nvSpPr>
        <p:spPr>
          <a:xfrm>
            <a:off x="6978650" y="10380418"/>
            <a:ext cx="504825" cy="369332"/>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13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7556500" cy="10687685"/>
            <a:chOff x="0" y="0"/>
            <a:chExt cx="7556500" cy="10687685"/>
          </a:xfrm>
        </p:grpSpPr>
        <p:sp>
          <p:nvSpPr>
            <p:cNvPr id="3" name="object 3"/>
            <p:cNvSpPr/>
            <p:nvPr/>
          </p:nvSpPr>
          <p:spPr>
            <a:xfrm>
              <a:off x="0" y="0"/>
              <a:ext cx="7555991" cy="1068759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76479" y="361009"/>
              <a:ext cx="6997065" cy="9964420"/>
            </a:xfrm>
            <a:custGeom>
              <a:avLst/>
              <a:gdLst/>
              <a:ahLst/>
              <a:cxnLst/>
              <a:rect l="l" t="t" r="r" b="b"/>
              <a:pathLst>
                <a:path w="6997065" h="9964420">
                  <a:moveTo>
                    <a:pt x="6996506" y="0"/>
                  </a:moveTo>
                  <a:lnTo>
                    <a:pt x="0" y="0"/>
                  </a:lnTo>
                  <a:lnTo>
                    <a:pt x="0" y="20332"/>
                  </a:lnTo>
                  <a:lnTo>
                    <a:pt x="0" y="9943782"/>
                  </a:lnTo>
                  <a:lnTo>
                    <a:pt x="0" y="9964115"/>
                  </a:lnTo>
                  <a:lnTo>
                    <a:pt x="6996506" y="9964115"/>
                  </a:lnTo>
                  <a:lnTo>
                    <a:pt x="6996506" y="9943782"/>
                  </a:lnTo>
                  <a:lnTo>
                    <a:pt x="20243" y="9943782"/>
                  </a:lnTo>
                  <a:lnTo>
                    <a:pt x="20243" y="20332"/>
                  </a:lnTo>
                  <a:lnTo>
                    <a:pt x="6976262" y="20332"/>
                  </a:lnTo>
                  <a:lnTo>
                    <a:pt x="6976262" y="9943452"/>
                  </a:lnTo>
                  <a:lnTo>
                    <a:pt x="6996506" y="9943452"/>
                  </a:lnTo>
                  <a:lnTo>
                    <a:pt x="6996506" y="20332"/>
                  </a:lnTo>
                  <a:lnTo>
                    <a:pt x="6996506" y="0"/>
                  </a:lnTo>
                  <a:close/>
                </a:path>
              </a:pathLst>
            </a:custGeom>
            <a:solidFill>
              <a:srgbClr val="FAD02B"/>
            </a:solidFill>
          </p:spPr>
          <p:txBody>
            <a:bodyPr wrap="square" lIns="0" tIns="0" rIns="0" bIns="0" rtlCol="0"/>
            <a:lstStyle/>
            <a:p>
              <a:endParaRPr/>
            </a:p>
          </p:txBody>
        </p:sp>
        <p:sp>
          <p:nvSpPr>
            <p:cNvPr id="5" name="object 5"/>
            <p:cNvSpPr/>
            <p:nvPr/>
          </p:nvSpPr>
          <p:spPr>
            <a:xfrm>
              <a:off x="441738" y="561335"/>
              <a:ext cx="6604000" cy="9542780"/>
            </a:xfrm>
            <a:custGeom>
              <a:avLst/>
              <a:gdLst/>
              <a:ahLst/>
              <a:cxnLst/>
              <a:rect l="l" t="t" r="r" b="b"/>
              <a:pathLst>
                <a:path w="6604000" h="9542780">
                  <a:moveTo>
                    <a:pt x="6603547" y="9542391"/>
                  </a:moveTo>
                  <a:lnTo>
                    <a:pt x="0" y="9542391"/>
                  </a:lnTo>
                  <a:lnTo>
                    <a:pt x="0" y="0"/>
                  </a:lnTo>
                  <a:lnTo>
                    <a:pt x="6603547" y="0"/>
                  </a:lnTo>
                  <a:lnTo>
                    <a:pt x="6603547" y="9542391"/>
                  </a:lnTo>
                  <a:close/>
                </a:path>
              </a:pathLst>
            </a:custGeom>
            <a:solidFill>
              <a:srgbClr val="3C6BA7">
                <a:alpha val="33729"/>
              </a:srgbClr>
            </a:solidFill>
          </p:spPr>
          <p:txBody>
            <a:bodyPr wrap="square" lIns="0" tIns="0" rIns="0" bIns="0" rtlCol="0"/>
            <a:lstStyle/>
            <a:p>
              <a:endParaRPr/>
            </a:p>
          </p:txBody>
        </p:sp>
        <p:sp>
          <p:nvSpPr>
            <p:cNvPr id="6" name="object 6"/>
            <p:cNvSpPr/>
            <p:nvPr/>
          </p:nvSpPr>
          <p:spPr>
            <a:xfrm>
              <a:off x="0" y="9928032"/>
              <a:ext cx="5922010" cy="27940"/>
            </a:xfrm>
            <a:custGeom>
              <a:avLst/>
              <a:gdLst/>
              <a:ahLst/>
              <a:cxnLst/>
              <a:rect l="l" t="t" r="r" b="b"/>
              <a:pathLst>
                <a:path w="5922010" h="27940">
                  <a:moveTo>
                    <a:pt x="0" y="27359"/>
                  </a:moveTo>
                  <a:lnTo>
                    <a:pt x="0" y="8325"/>
                  </a:lnTo>
                  <a:lnTo>
                    <a:pt x="5921804" y="0"/>
                  </a:lnTo>
                  <a:lnTo>
                    <a:pt x="5921831" y="19033"/>
                  </a:lnTo>
                  <a:lnTo>
                    <a:pt x="0" y="27359"/>
                  </a:lnTo>
                  <a:close/>
                </a:path>
              </a:pathLst>
            </a:custGeom>
            <a:solidFill>
              <a:srgbClr val="FAD02B"/>
            </a:solidFill>
          </p:spPr>
          <p:txBody>
            <a:bodyPr wrap="square" lIns="0" tIns="0" rIns="0" bIns="0" rtlCol="0"/>
            <a:lstStyle/>
            <a:p>
              <a:endParaRPr/>
            </a:p>
          </p:txBody>
        </p:sp>
        <p:sp>
          <p:nvSpPr>
            <p:cNvPr id="7" name="object 7"/>
            <p:cNvSpPr/>
            <p:nvPr/>
          </p:nvSpPr>
          <p:spPr>
            <a:xfrm>
              <a:off x="5917041" y="9908988"/>
              <a:ext cx="57150" cy="57150"/>
            </a:xfrm>
            <a:custGeom>
              <a:avLst/>
              <a:gdLst/>
              <a:ahLst/>
              <a:cxnLst/>
              <a:rect l="l" t="t" r="r" b="b"/>
              <a:pathLst>
                <a:path w="57150" h="57150">
                  <a:moveTo>
                    <a:pt x="57119" y="28510"/>
                  </a:moveTo>
                  <a:lnTo>
                    <a:pt x="28519" y="0"/>
                  </a:lnTo>
                  <a:lnTo>
                    <a:pt x="0" y="28591"/>
                  </a:lnTo>
                  <a:lnTo>
                    <a:pt x="28599" y="57101"/>
                  </a:lnTo>
                  <a:lnTo>
                    <a:pt x="57119" y="28510"/>
                  </a:lnTo>
                  <a:close/>
                </a:path>
              </a:pathLst>
            </a:custGeom>
            <a:ln w="19036">
              <a:solidFill>
                <a:srgbClr val="FAD02B"/>
              </a:solidFill>
            </a:ln>
          </p:spPr>
          <p:txBody>
            <a:bodyPr wrap="square" lIns="0" tIns="0" rIns="0" bIns="0" rtlCol="0"/>
            <a:lstStyle/>
            <a:p>
              <a:endParaRPr/>
            </a:p>
          </p:txBody>
        </p:sp>
        <p:sp>
          <p:nvSpPr>
            <p:cNvPr id="8" name="object 8"/>
            <p:cNvSpPr/>
            <p:nvPr/>
          </p:nvSpPr>
          <p:spPr>
            <a:xfrm>
              <a:off x="0" y="727178"/>
              <a:ext cx="6402070" cy="28575"/>
            </a:xfrm>
            <a:custGeom>
              <a:avLst/>
              <a:gdLst/>
              <a:ahLst/>
              <a:cxnLst/>
              <a:rect l="l" t="t" r="r" b="b"/>
              <a:pathLst>
                <a:path w="6402070" h="28575">
                  <a:moveTo>
                    <a:pt x="0" y="28034"/>
                  </a:moveTo>
                  <a:lnTo>
                    <a:pt x="0" y="9000"/>
                  </a:lnTo>
                  <a:lnTo>
                    <a:pt x="6401453" y="0"/>
                  </a:lnTo>
                  <a:lnTo>
                    <a:pt x="6401479" y="19033"/>
                  </a:lnTo>
                  <a:lnTo>
                    <a:pt x="0" y="28034"/>
                  </a:lnTo>
                  <a:close/>
                </a:path>
              </a:pathLst>
            </a:custGeom>
            <a:solidFill>
              <a:srgbClr val="FFD500"/>
            </a:solidFill>
          </p:spPr>
          <p:txBody>
            <a:bodyPr wrap="square" lIns="0" tIns="0" rIns="0" bIns="0" rtlCol="0"/>
            <a:lstStyle/>
            <a:p>
              <a:endParaRPr/>
            </a:p>
          </p:txBody>
        </p:sp>
        <p:sp>
          <p:nvSpPr>
            <p:cNvPr id="9" name="object 9"/>
            <p:cNvSpPr/>
            <p:nvPr/>
          </p:nvSpPr>
          <p:spPr>
            <a:xfrm>
              <a:off x="6396705" y="708112"/>
              <a:ext cx="57150" cy="57150"/>
            </a:xfrm>
            <a:custGeom>
              <a:avLst/>
              <a:gdLst/>
              <a:ahLst/>
              <a:cxnLst/>
              <a:rect l="l" t="t" r="r" b="b"/>
              <a:pathLst>
                <a:path w="57150" h="57150">
                  <a:moveTo>
                    <a:pt x="57119" y="28510"/>
                  </a:moveTo>
                  <a:lnTo>
                    <a:pt x="28519" y="0"/>
                  </a:lnTo>
                  <a:lnTo>
                    <a:pt x="0" y="28591"/>
                  </a:lnTo>
                  <a:lnTo>
                    <a:pt x="28599" y="57101"/>
                  </a:lnTo>
                  <a:lnTo>
                    <a:pt x="57119" y="28510"/>
                  </a:lnTo>
                  <a:close/>
                </a:path>
              </a:pathLst>
            </a:custGeom>
            <a:ln w="19036">
              <a:solidFill>
                <a:srgbClr val="FFD500"/>
              </a:solidFill>
            </a:ln>
          </p:spPr>
          <p:txBody>
            <a:bodyPr wrap="square" lIns="0" tIns="0" rIns="0" bIns="0" rtlCol="0"/>
            <a:lstStyle/>
            <a:p>
              <a:endParaRPr/>
            </a:p>
          </p:txBody>
        </p:sp>
        <p:sp>
          <p:nvSpPr>
            <p:cNvPr id="10" name="object 10"/>
            <p:cNvSpPr/>
            <p:nvPr/>
          </p:nvSpPr>
          <p:spPr>
            <a:xfrm>
              <a:off x="727165" y="0"/>
              <a:ext cx="38100" cy="9145270"/>
            </a:xfrm>
            <a:custGeom>
              <a:avLst/>
              <a:gdLst/>
              <a:ahLst/>
              <a:cxnLst/>
              <a:rect l="l" t="t" r="r" b="b"/>
              <a:pathLst>
                <a:path w="38100" h="9145270">
                  <a:moveTo>
                    <a:pt x="0" y="0"/>
                  </a:moveTo>
                  <a:lnTo>
                    <a:pt x="19034" y="0"/>
                  </a:lnTo>
                  <a:lnTo>
                    <a:pt x="37583" y="9145094"/>
                  </a:lnTo>
                  <a:lnTo>
                    <a:pt x="18549" y="9145132"/>
                  </a:lnTo>
                  <a:lnTo>
                    <a:pt x="0" y="0"/>
                  </a:lnTo>
                  <a:close/>
                </a:path>
              </a:pathLst>
            </a:custGeom>
            <a:solidFill>
              <a:srgbClr val="FFE100"/>
            </a:solidFill>
          </p:spPr>
          <p:txBody>
            <a:bodyPr wrap="square" lIns="0" tIns="0" rIns="0" bIns="0" rtlCol="0"/>
            <a:lstStyle/>
            <a:p>
              <a:endParaRPr/>
            </a:p>
          </p:txBody>
        </p:sp>
        <p:sp>
          <p:nvSpPr>
            <p:cNvPr id="11" name="object 11"/>
            <p:cNvSpPr/>
            <p:nvPr/>
          </p:nvSpPr>
          <p:spPr>
            <a:xfrm>
              <a:off x="726727" y="9140335"/>
              <a:ext cx="57150" cy="57150"/>
            </a:xfrm>
            <a:custGeom>
              <a:avLst/>
              <a:gdLst/>
              <a:ahLst/>
              <a:cxnLst/>
              <a:rect l="l" t="t" r="r" b="b"/>
              <a:pathLst>
                <a:path w="57150" h="57150">
                  <a:moveTo>
                    <a:pt x="28608" y="57117"/>
                  </a:moveTo>
                  <a:lnTo>
                    <a:pt x="57101" y="28500"/>
                  </a:lnTo>
                  <a:lnTo>
                    <a:pt x="28493" y="0"/>
                  </a:lnTo>
                  <a:lnTo>
                    <a:pt x="0" y="28616"/>
                  </a:lnTo>
                  <a:lnTo>
                    <a:pt x="28608" y="57117"/>
                  </a:lnTo>
                  <a:close/>
                </a:path>
              </a:pathLst>
            </a:custGeom>
            <a:ln w="19036">
              <a:solidFill>
                <a:srgbClr val="FFE100"/>
              </a:solidFill>
            </a:ln>
          </p:spPr>
          <p:txBody>
            <a:bodyPr wrap="square" lIns="0" tIns="0" rIns="0" bIns="0" rtlCol="0"/>
            <a:lstStyle/>
            <a:p>
              <a:endParaRPr/>
            </a:p>
          </p:txBody>
        </p:sp>
        <p:sp>
          <p:nvSpPr>
            <p:cNvPr id="12" name="object 12"/>
            <p:cNvSpPr/>
            <p:nvPr/>
          </p:nvSpPr>
          <p:spPr>
            <a:xfrm>
              <a:off x="6788832" y="1806948"/>
              <a:ext cx="37465" cy="8881110"/>
            </a:xfrm>
            <a:custGeom>
              <a:avLst/>
              <a:gdLst/>
              <a:ahLst/>
              <a:cxnLst/>
              <a:rect l="l" t="t" r="r" b="b"/>
              <a:pathLst>
                <a:path w="37465" h="8881110">
                  <a:moveTo>
                    <a:pt x="19033" y="0"/>
                  </a:moveTo>
                  <a:lnTo>
                    <a:pt x="37428" y="8880648"/>
                  </a:lnTo>
                  <a:lnTo>
                    <a:pt x="18394" y="8880648"/>
                  </a:lnTo>
                  <a:lnTo>
                    <a:pt x="0" y="39"/>
                  </a:lnTo>
                  <a:lnTo>
                    <a:pt x="19033" y="0"/>
                  </a:lnTo>
                  <a:close/>
                </a:path>
              </a:pathLst>
            </a:custGeom>
            <a:solidFill>
              <a:srgbClr val="FAD02B"/>
            </a:solidFill>
          </p:spPr>
          <p:txBody>
            <a:bodyPr wrap="square" lIns="0" tIns="0" rIns="0" bIns="0" rtlCol="0"/>
            <a:lstStyle/>
            <a:p>
              <a:endParaRPr/>
            </a:p>
          </p:txBody>
        </p:sp>
        <p:sp>
          <p:nvSpPr>
            <p:cNvPr id="13" name="object 13"/>
            <p:cNvSpPr/>
            <p:nvPr/>
          </p:nvSpPr>
          <p:spPr>
            <a:xfrm>
              <a:off x="6769756" y="1754619"/>
              <a:ext cx="57150" cy="57150"/>
            </a:xfrm>
            <a:custGeom>
              <a:avLst/>
              <a:gdLst/>
              <a:ahLst/>
              <a:cxnLst/>
              <a:rect l="l" t="t" r="r" b="b"/>
              <a:pathLst>
                <a:path w="57150" h="57150">
                  <a:moveTo>
                    <a:pt x="28491" y="0"/>
                  </a:moveTo>
                  <a:lnTo>
                    <a:pt x="57101" y="28493"/>
                  </a:lnTo>
                  <a:lnTo>
                    <a:pt x="28610" y="57105"/>
                  </a:lnTo>
                  <a:lnTo>
                    <a:pt x="0" y="28611"/>
                  </a:lnTo>
                  <a:lnTo>
                    <a:pt x="28491" y="0"/>
                  </a:lnTo>
                  <a:close/>
                </a:path>
              </a:pathLst>
            </a:custGeom>
            <a:ln w="19034">
              <a:solidFill>
                <a:srgbClr val="FAD02B"/>
              </a:solidFill>
            </a:ln>
          </p:spPr>
          <p:txBody>
            <a:bodyPr wrap="square" lIns="0" tIns="0" rIns="0" bIns="0" rtlCol="0"/>
            <a:lstStyle/>
            <a:p>
              <a:endParaRPr/>
            </a:p>
          </p:txBody>
        </p:sp>
        <p:sp>
          <p:nvSpPr>
            <p:cNvPr id="14" name="object 14"/>
            <p:cNvSpPr/>
            <p:nvPr/>
          </p:nvSpPr>
          <p:spPr>
            <a:xfrm>
              <a:off x="5137586" y="8124965"/>
              <a:ext cx="1446583" cy="1798709"/>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913445" y="1745013"/>
              <a:ext cx="4710927" cy="4006653"/>
            </a:xfrm>
            <a:prstGeom prst="rect">
              <a:avLst/>
            </a:prstGeom>
            <a:blipFill>
              <a:blip r:embed="rId4" cstate="print"/>
              <a:stretch>
                <a:fillRect/>
              </a:stretch>
            </a:blipFill>
          </p:spPr>
          <p:txBody>
            <a:bodyPr wrap="square" lIns="0" tIns="0" rIns="0" bIns="0" rtlCol="0"/>
            <a:lstStyle/>
            <a:p>
              <a:endParaRPr/>
            </a:p>
          </p:txBody>
        </p:sp>
      </p:grpSp>
      <p:sp>
        <p:nvSpPr>
          <p:cNvPr id="16" name="object 16"/>
          <p:cNvSpPr txBox="1"/>
          <p:nvPr/>
        </p:nvSpPr>
        <p:spPr>
          <a:xfrm>
            <a:off x="900894" y="1104753"/>
            <a:ext cx="1073785" cy="330200"/>
          </a:xfrm>
          <a:prstGeom prst="rect">
            <a:avLst/>
          </a:prstGeom>
        </p:spPr>
        <p:txBody>
          <a:bodyPr vert="horz" wrap="square" lIns="0" tIns="12065" rIns="0" bIns="0" rtlCol="0">
            <a:spAutoFit/>
          </a:bodyPr>
          <a:lstStyle/>
          <a:p>
            <a:pPr marL="12700">
              <a:lnSpc>
                <a:spcPct val="100000"/>
              </a:lnSpc>
              <a:spcBef>
                <a:spcPts val="95"/>
              </a:spcBef>
            </a:pPr>
            <a:r>
              <a:rPr sz="2000" spc="-180" dirty="0">
                <a:latin typeface="Arial Black"/>
                <a:cs typeface="Arial Black"/>
              </a:rPr>
              <a:t>:</a:t>
            </a:r>
            <a:endParaRPr sz="2000" dirty="0">
              <a:latin typeface="Arial Black"/>
              <a:cs typeface="Arial Black"/>
            </a:endParaRPr>
          </a:p>
        </p:txBody>
      </p:sp>
      <p:sp>
        <p:nvSpPr>
          <p:cNvPr id="17" name="object 17"/>
          <p:cNvSpPr/>
          <p:nvPr/>
        </p:nvSpPr>
        <p:spPr>
          <a:xfrm>
            <a:off x="1103786" y="6511232"/>
            <a:ext cx="85653" cy="85653"/>
          </a:xfrm>
          <a:prstGeom prst="rect">
            <a:avLst/>
          </a:prstGeom>
          <a:blipFill>
            <a:blip r:embed="rId5" cstate="print"/>
            <a:stretch>
              <a:fillRect/>
            </a:stretch>
          </a:blipFill>
        </p:spPr>
        <p:txBody>
          <a:bodyPr wrap="square" lIns="0" tIns="0" rIns="0" bIns="0" rtlCol="0"/>
          <a:lstStyle/>
          <a:p>
            <a:endParaRPr/>
          </a:p>
        </p:txBody>
      </p:sp>
      <p:sp>
        <p:nvSpPr>
          <p:cNvPr id="18" name="object 18"/>
          <p:cNvSpPr txBox="1"/>
          <p:nvPr/>
        </p:nvSpPr>
        <p:spPr>
          <a:xfrm>
            <a:off x="1332878" y="6378046"/>
            <a:ext cx="4902835" cy="330200"/>
          </a:xfrm>
          <a:prstGeom prst="rect">
            <a:avLst/>
          </a:prstGeom>
        </p:spPr>
        <p:txBody>
          <a:bodyPr vert="horz" wrap="square" lIns="0" tIns="12065" rIns="0" bIns="0" rtlCol="0">
            <a:spAutoFit/>
          </a:bodyPr>
          <a:lstStyle/>
          <a:p>
            <a:pPr marL="12700">
              <a:lnSpc>
                <a:spcPct val="100000"/>
              </a:lnSpc>
              <a:spcBef>
                <a:spcPts val="95"/>
              </a:spcBef>
            </a:pPr>
            <a:r>
              <a:rPr sz="2000" spc="-165" dirty="0">
                <a:latin typeface="Arial Black"/>
                <a:cs typeface="Arial Black"/>
              </a:rPr>
              <a:t>Here, </a:t>
            </a:r>
            <a:r>
              <a:rPr sz="2000" spc="-60" dirty="0">
                <a:latin typeface="Arial Black"/>
                <a:cs typeface="Arial Black"/>
              </a:rPr>
              <a:t>We </a:t>
            </a:r>
            <a:r>
              <a:rPr sz="2000" spc="-55" dirty="0">
                <a:latin typeface="Arial Black"/>
                <a:cs typeface="Arial Black"/>
              </a:rPr>
              <a:t>can </a:t>
            </a:r>
            <a:r>
              <a:rPr sz="2000" spc="-125" dirty="0">
                <a:latin typeface="Arial Black"/>
                <a:cs typeface="Arial Black"/>
              </a:rPr>
              <a:t>see </a:t>
            </a:r>
            <a:r>
              <a:rPr sz="2000" spc="-85" dirty="0">
                <a:latin typeface="Arial Black"/>
                <a:cs typeface="Arial Black"/>
              </a:rPr>
              <a:t>that </a:t>
            </a:r>
            <a:r>
              <a:rPr sz="2000" spc="-105" dirty="0">
                <a:latin typeface="Arial Black"/>
                <a:cs typeface="Arial Black"/>
              </a:rPr>
              <a:t>growth </a:t>
            </a:r>
            <a:r>
              <a:rPr sz="2000" spc="-90" dirty="0">
                <a:latin typeface="Arial Black"/>
                <a:cs typeface="Arial Black"/>
              </a:rPr>
              <a:t>of</a:t>
            </a:r>
            <a:r>
              <a:rPr sz="2000" spc="-484" dirty="0">
                <a:latin typeface="Arial Black"/>
                <a:cs typeface="Arial Black"/>
              </a:rPr>
              <a:t> </a:t>
            </a:r>
            <a:r>
              <a:rPr sz="2000" spc="-130" dirty="0">
                <a:latin typeface="Arial Black"/>
                <a:cs typeface="Arial Black"/>
              </a:rPr>
              <a:t>users.</a:t>
            </a:r>
            <a:endParaRPr sz="2000">
              <a:latin typeface="Arial Black"/>
              <a:cs typeface="Arial Black"/>
            </a:endParaRPr>
          </a:p>
        </p:txBody>
      </p:sp>
      <p:sp>
        <p:nvSpPr>
          <p:cNvPr id="19" name="object 19"/>
          <p:cNvSpPr txBox="1"/>
          <p:nvPr/>
        </p:nvSpPr>
        <p:spPr>
          <a:xfrm>
            <a:off x="6871289" y="9977860"/>
            <a:ext cx="504825" cy="527050"/>
          </a:xfrm>
          <a:prstGeom prst="rect">
            <a:avLst/>
          </a:prstGeom>
        </p:spPr>
        <p:txBody>
          <a:bodyPr vert="horz" wrap="square" lIns="0" tIns="185420" rIns="0" bIns="0" rtlCol="0">
            <a:spAutoFit/>
          </a:bodyPr>
          <a:lstStyle/>
          <a:p>
            <a:pPr marL="155575">
              <a:lnSpc>
                <a:spcPct val="100000"/>
              </a:lnSpc>
              <a:spcBef>
                <a:spcPts val="1460"/>
              </a:spcBef>
            </a:pPr>
            <a:r>
              <a:rPr sz="2000" b="1" spc="-60" dirty="0">
                <a:solidFill>
                  <a:srgbClr val="FBFDFE"/>
                </a:solidFill>
                <a:latin typeface="Arial"/>
                <a:cs typeface="Arial"/>
              </a:rPr>
              <a:t>12</a:t>
            </a:r>
            <a:endParaRPr sz="2000">
              <a:latin typeface="Arial"/>
              <a:cs typeface="Arial"/>
            </a:endParaRPr>
          </a:p>
        </p:txBody>
      </p:sp>
      <p:grpSp>
        <p:nvGrpSpPr>
          <p:cNvPr id="20" name="object 2">
            <a:extLst>
              <a:ext uri="{FF2B5EF4-FFF2-40B4-BE49-F238E27FC236}">
                <a16:creationId xmlns:a16="http://schemas.microsoft.com/office/drawing/2014/main" id="{A22F0941-9ECA-4930-A198-C78FC8B4FE6B}"/>
              </a:ext>
            </a:extLst>
          </p:cNvPr>
          <p:cNvGrpSpPr/>
          <p:nvPr/>
        </p:nvGrpSpPr>
        <p:grpSpPr>
          <a:xfrm>
            <a:off x="-21716" y="28028"/>
            <a:ext cx="7577707" cy="10687597"/>
            <a:chOff x="-21716" y="0"/>
            <a:chExt cx="7577707" cy="10687597"/>
          </a:xfrm>
        </p:grpSpPr>
        <p:sp>
          <p:nvSpPr>
            <p:cNvPr id="21" name="object 3">
              <a:extLst>
                <a:ext uri="{FF2B5EF4-FFF2-40B4-BE49-F238E27FC236}">
                  <a16:creationId xmlns:a16="http://schemas.microsoft.com/office/drawing/2014/main" id="{CFBE6A7C-26B7-4E43-B250-A49A6819DBB4}"/>
                </a:ext>
              </a:extLst>
            </p:cNvPr>
            <p:cNvSpPr/>
            <p:nvPr/>
          </p:nvSpPr>
          <p:spPr>
            <a:xfrm>
              <a:off x="0" y="0"/>
              <a:ext cx="7555991" cy="10687597"/>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dirty="0"/>
            </a:p>
          </p:txBody>
        </p:sp>
        <p:sp>
          <p:nvSpPr>
            <p:cNvPr id="22" name="object 4">
              <a:extLst>
                <a:ext uri="{FF2B5EF4-FFF2-40B4-BE49-F238E27FC236}">
                  <a16:creationId xmlns:a16="http://schemas.microsoft.com/office/drawing/2014/main" id="{E46DCEEB-303F-43B2-9569-0014AF260BE4}"/>
                </a:ext>
              </a:extLst>
            </p:cNvPr>
            <p:cNvSpPr/>
            <p:nvPr/>
          </p:nvSpPr>
          <p:spPr>
            <a:xfrm>
              <a:off x="276479" y="361009"/>
              <a:ext cx="6997065" cy="9964420"/>
            </a:xfrm>
            <a:custGeom>
              <a:avLst/>
              <a:gdLst/>
              <a:ahLst/>
              <a:cxnLst/>
              <a:rect l="l" t="t" r="r" b="b"/>
              <a:pathLst>
                <a:path w="6997065" h="9964420">
                  <a:moveTo>
                    <a:pt x="6996506" y="0"/>
                  </a:moveTo>
                  <a:lnTo>
                    <a:pt x="0" y="0"/>
                  </a:lnTo>
                  <a:lnTo>
                    <a:pt x="0" y="20332"/>
                  </a:lnTo>
                  <a:lnTo>
                    <a:pt x="0" y="9943782"/>
                  </a:lnTo>
                  <a:lnTo>
                    <a:pt x="0" y="9964115"/>
                  </a:lnTo>
                  <a:lnTo>
                    <a:pt x="6996506" y="9964115"/>
                  </a:lnTo>
                  <a:lnTo>
                    <a:pt x="6996506" y="9943782"/>
                  </a:lnTo>
                  <a:lnTo>
                    <a:pt x="20243" y="9943782"/>
                  </a:lnTo>
                  <a:lnTo>
                    <a:pt x="20243" y="20332"/>
                  </a:lnTo>
                  <a:lnTo>
                    <a:pt x="6976262" y="20332"/>
                  </a:lnTo>
                  <a:lnTo>
                    <a:pt x="6976262" y="9943452"/>
                  </a:lnTo>
                  <a:lnTo>
                    <a:pt x="6996506" y="9943452"/>
                  </a:lnTo>
                  <a:lnTo>
                    <a:pt x="6996506" y="20332"/>
                  </a:lnTo>
                  <a:lnTo>
                    <a:pt x="6996506" y="0"/>
                  </a:lnTo>
                  <a:close/>
                </a:path>
              </a:pathLst>
            </a:cu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a:p>
          </p:txBody>
        </p:sp>
        <p:sp>
          <p:nvSpPr>
            <p:cNvPr id="23" name="object 6">
              <a:extLst>
                <a:ext uri="{FF2B5EF4-FFF2-40B4-BE49-F238E27FC236}">
                  <a16:creationId xmlns:a16="http://schemas.microsoft.com/office/drawing/2014/main" id="{6D43E3D4-7024-437A-9FFB-807BC56C4616}"/>
                </a:ext>
              </a:extLst>
            </p:cNvPr>
            <p:cNvSpPr/>
            <p:nvPr/>
          </p:nvSpPr>
          <p:spPr>
            <a:xfrm>
              <a:off x="-21716" y="10122447"/>
              <a:ext cx="5922010" cy="27940"/>
            </a:xfrm>
            <a:custGeom>
              <a:avLst/>
              <a:gdLst/>
              <a:ahLst/>
              <a:cxnLst/>
              <a:rect l="l" t="t" r="r" b="b"/>
              <a:pathLst>
                <a:path w="5922009" h="27940">
                  <a:moveTo>
                    <a:pt x="0" y="27359"/>
                  </a:moveTo>
                  <a:lnTo>
                    <a:pt x="0" y="8325"/>
                  </a:lnTo>
                  <a:lnTo>
                    <a:pt x="5921804" y="0"/>
                  </a:lnTo>
                  <a:lnTo>
                    <a:pt x="5921831" y="19033"/>
                  </a:lnTo>
                  <a:lnTo>
                    <a:pt x="0" y="27359"/>
                  </a:lnTo>
                  <a:close/>
                </a:path>
              </a:pathLst>
            </a:cu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a:p>
          </p:txBody>
        </p:sp>
      </p:grpSp>
      <p:sp>
        <p:nvSpPr>
          <p:cNvPr id="25" name="TextBox 24">
            <a:extLst>
              <a:ext uri="{FF2B5EF4-FFF2-40B4-BE49-F238E27FC236}">
                <a16:creationId xmlns:a16="http://schemas.microsoft.com/office/drawing/2014/main" id="{64DA8929-0A68-4927-B065-89223EDB938D}"/>
              </a:ext>
            </a:extLst>
          </p:cNvPr>
          <p:cNvSpPr txBox="1"/>
          <p:nvPr/>
        </p:nvSpPr>
        <p:spPr>
          <a:xfrm>
            <a:off x="312166" y="418070"/>
            <a:ext cx="6952488" cy="8402300"/>
          </a:xfrm>
          <a:prstGeom prst="rect">
            <a:avLst/>
          </a:prstGeom>
          <a:noFill/>
        </p:spPr>
        <p:txBody>
          <a:bodyPr wrap="square" rtlCol="0">
            <a:spAutoFit/>
          </a:bodyPr>
          <a:lstStyle/>
          <a:p>
            <a:endParaRPr lang="en-IN" dirty="0"/>
          </a:p>
          <a:p>
            <a:pPr marL="400050" indent="-400050">
              <a:buFont typeface="+mj-lt"/>
              <a:buAutoNum type="romanUcPeriod" startAt="2"/>
            </a:pPr>
            <a:r>
              <a:rPr lang="en-GB" b="1" dirty="0"/>
              <a:t>Monthly Comparison</a:t>
            </a:r>
            <a:r>
              <a:rPr lang="en-GB" dirty="0"/>
              <a:t>: Current Year (CY) vs. Previous Year (PY) Casualties By comparing the casualties between the current and previous year on a monthly basis, we can identify any significant changes or patterns in road accidents over time.</a:t>
            </a:r>
          </a:p>
          <a:p>
            <a:pPr marL="400050" indent="-400050">
              <a:buFont typeface="+mj-lt"/>
              <a:buAutoNum type="romanUcPeriod" startAt="2"/>
            </a:pPr>
            <a:endParaRPr lang="en-GB" dirty="0"/>
          </a:p>
          <a:p>
            <a:pPr marL="400050" indent="-400050">
              <a:buFont typeface="+mj-lt"/>
              <a:buAutoNum type="romanUcPeriod" startAt="2"/>
            </a:pPr>
            <a:r>
              <a:rPr lang="en-GB" b="1" dirty="0"/>
              <a:t>Urban vs. Rural</a:t>
            </a:r>
            <a:r>
              <a:rPr lang="en-GB" dirty="0"/>
              <a:t>: Examining Casualties in Different Areas Understanding the distribution of casualties in urban and rural areas allows us to explore the variations and factors contributing to accidents in different environments.</a:t>
            </a:r>
          </a:p>
          <a:p>
            <a:pPr marL="400050" indent="-400050">
              <a:buFont typeface="+mj-lt"/>
              <a:buAutoNum type="romanUcPeriod" startAt="2"/>
            </a:pPr>
            <a:endParaRPr lang="en-GB" dirty="0"/>
          </a:p>
          <a:p>
            <a:pPr marL="400050" indent="-400050">
              <a:buFont typeface="+mj-lt"/>
              <a:buAutoNum type="romanUcPeriod" startAt="2"/>
            </a:pPr>
            <a:r>
              <a:rPr lang="en-GB" b="1" dirty="0"/>
              <a:t>Vehicle Types</a:t>
            </a:r>
            <a:r>
              <a:rPr lang="en-GB" dirty="0"/>
              <a:t>: Impact on Casualties Analyzing casualties by different vehicle types helps us understand the role each vehicle category plays in road accidents and their impact on overall casualties.</a:t>
            </a:r>
          </a:p>
          <a:p>
            <a:pPr marL="400050" indent="-400050">
              <a:buFont typeface="+mj-lt"/>
              <a:buAutoNum type="romanUcPeriod" startAt="2"/>
            </a:pPr>
            <a:endParaRPr lang="en-GB" dirty="0"/>
          </a:p>
          <a:p>
            <a:pPr marL="400050" indent="-400050">
              <a:buFont typeface="+mj-lt"/>
              <a:buAutoNum type="romanUcPeriod" startAt="2"/>
            </a:pPr>
            <a:r>
              <a:rPr lang="en-GB" b="1" dirty="0"/>
              <a:t>Location Matters</a:t>
            </a:r>
            <a:r>
              <a:rPr lang="en-GB" dirty="0"/>
              <a:t>: Where Accidents Happen Investigating the specific locations where accidents occur provides valuable insights into high-risk areas, enabling us to focus on targeted measures for accident prevention and intervention.</a:t>
            </a:r>
          </a:p>
          <a:p>
            <a:pPr marL="400050" indent="-400050">
              <a:buFont typeface="+mj-lt"/>
              <a:buAutoNum type="romanUcPeriod" startAt="2"/>
            </a:pPr>
            <a:endParaRPr lang="en-GB" dirty="0"/>
          </a:p>
          <a:p>
            <a:pPr marL="400050" indent="-400050">
              <a:buFont typeface="+mj-lt"/>
              <a:buAutoNum type="romanUcPeriod" startAt="2"/>
            </a:pPr>
            <a:r>
              <a:rPr lang="en-GB" b="1" dirty="0"/>
              <a:t>Road Types</a:t>
            </a:r>
            <a:r>
              <a:rPr lang="en-GB" dirty="0"/>
              <a:t>: Analyzing Casualties by Road Characteristics By examining casualties based on different road types, we can assess the impact of road design and infrastructure on accident rates and severity.</a:t>
            </a:r>
          </a:p>
          <a:p>
            <a:pPr marL="400050" indent="-400050">
              <a:buFont typeface="+mj-lt"/>
              <a:buAutoNum type="romanUcPeriod" startAt="2"/>
            </a:pPr>
            <a:endParaRPr lang="en-GB" dirty="0"/>
          </a:p>
          <a:p>
            <a:pPr marL="400050" indent="-400050">
              <a:buFont typeface="+mj-lt"/>
              <a:buAutoNum type="romanUcPeriod" startAt="2"/>
            </a:pPr>
            <a:r>
              <a:rPr lang="en-GB" b="1" dirty="0"/>
              <a:t>Lighting Conditions</a:t>
            </a:r>
            <a:r>
              <a:rPr lang="en-GB" dirty="0"/>
              <a:t>: Shedding Light on Casualties Studying casualties under different lighting conditions helps us understand the influence of visibility on road accidents and emphasizes the importance of appropriate lighting measures for safety.</a:t>
            </a:r>
            <a:endParaRPr lang="en-IN" dirty="0"/>
          </a:p>
        </p:txBody>
      </p:sp>
      <p:sp>
        <p:nvSpPr>
          <p:cNvPr id="26" name="object 11">
            <a:extLst>
              <a:ext uri="{FF2B5EF4-FFF2-40B4-BE49-F238E27FC236}">
                <a16:creationId xmlns:a16="http://schemas.microsoft.com/office/drawing/2014/main" id="{F4AECDEE-2885-4DBD-A2DC-BE2A894A77B4}"/>
              </a:ext>
            </a:extLst>
          </p:cNvPr>
          <p:cNvSpPr/>
          <p:nvPr/>
        </p:nvSpPr>
        <p:spPr>
          <a:xfrm>
            <a:off x="5917041" y="8606155"/>
            <a:ext cx="1320956" cy="1632222"/>
          </a:xfrm>
          <a:prstGeom prst="rect">
            <a:avLst/>
          </a:prstGeom>
          <a:blipFill>
            <a:blip r:embed="rId3" cstate="print"/>
            <a:stretch>
              <a:fillRect/>
            </a:stretch>
          </a:blipFill>
        </p:spPr>
        <p:txBody>
          <a:bodyPr wrap="square" lIns="0" tIns="0" rIns="0" bIns="0" rtlCol="0"/>
          <a:lstStyle/>
          <a:p>
            <a:endParaRPr/>
          </a:p>
        </p:txBody>
      </p:sp>
      <p:sp>
        <p:nvSpPr>
          <p:cNvPr id="24" name="TextBox 23">
            <a:extLst>
              <a:ext uri="{FF2B5EF4-FFF2-40B4-BE49-F238E27FC236}">
                <a16:creationId xmlns:a16="http://schemas.microsoft.com/office/drawing/2014/main" id="{336E450C-830A-4E36-A5E3-DC16BBEE9C3C}"/>
              </a:ext>
            </a:extLst>
          </p:cNvPr>
          <p:cNvSpPr txBox="1"/>
          <p:nvPr/>
        </p:nvSpPr>
        <p:spPr>
          <a:xfrm>
            <a:off x="6978649" y="10338741"/>
            <a:ext cx="549817"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14</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19695" y="0"/>
            <a:ext cx="6736715" cy="3455035"/>
            <a:chOff x="819695" y="0"/>
            <a:chExt cx="6736715" cy="3455035"/>
          </a:xfrm>
        </p:grpSpPr>
        <p:sp>
          <p:nvSpPr>
            <p:cNvPr id="3" name="object 3"/>
            <p:cNvSpPr/>
            <p:nvPr/>
          </p:nvSpPr>
          <p:spPr>
            <a:xfrm>
              <a:off x="5813428" y="0"/>
              <a:ext cx="1742564" cy="345450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19695" y="1438835"/>
              <a:ext cx="5553710" cy="716915"/>
            </a:xfrm>
            <a:custGeom>
              <a:avLst/>
              <a:gdLst/>
              <a:ahLst/>
              <a:cxnLst/>
              <a:rect l="l" t="t" r="r" b="b"/>
              <a:pathLst>
                <a:path w="5553710" h="716914">
                  <a:moveTo>
                    <a:pt x="5553531" y="716584"/>
                  </a:moveTo>
                  <a:lnTo>
                    <a:pt x="0" y="716584"/>
                  </a:lnTo>
                  <a:lnTo>
                    <a:pt x="0" y="0"/>
                  </a:lnTo>
                  <a:lnTo>
                    <a:pt x="5553531" y="0"/>
                  </a:lnTo>
                  <a:lnTo>
                    <a:pt x="5553531" y="716584"/>
                  </a:lnTo>
                  <a:close/>
                </a:path>
              </a:pathLst>
            </a:custGeom>
            <a:solidFill>
              <a:srgbClr val="FFE100"/>
            </a:solidFill>
          </p:spPr>
          <p:txBody>
            <a:bodyPr wrap="square" lIns="0" tIns="0" rIns="0" bIns="0" rtlCol="0"/>
            <a:lstStyle/>
            <a:p>
              <a:endParaRPr/>
            </a:p>
          </p:txBody>
        </p:sp>
      </p:grpSp>
      <p:grpSp>
        <p:nvGrpSpPr>
          <p:cNvPr id="5" name="object 5"/>
          <p:cNvGrpSpPr/>
          <p:nvPr/>
        </p:nvGrpSpPr>
        <p:grpSpPr>
          <a:xfrm>
            <a:off x="0" y="6289182"/>
            <a:ext cx="7555991" cy="4398548"/>
            <a:chOff x="0" y="6289182"/>
            <a:chExt cx="7555991" cy="4398548"/>
          </a:xfrm>
        </p:grpSpPr>
        <p:sp>
          <p:nvSpPr>
            <p:cNvPr id="6" name="object 6"/>
            <p:cNvSpPr/>
            <p:nvPr/>
          </p:nvSpPr>
          <p:spPr>
            <a:xfrm>
              <a:off x="0" y="9075145"/>
              <a:ext cx="7194550" cy="845819"/>
            </a:xfrm>
            <a:custGeom>
              <a:avLst/>
              <a:gdLst/>
              <a:ahLst/>
              <a:cxnLst/>
              <a:rect l="l" t="t" r="r" b="b"/>
              <a:pathLst>
                <a:path w="7194550" h="845820">
                  <a:moveTo>
                    <a:pt x="7194511" y="845570"/>
                  </a:moveTo>
                  <a:lnTo>
                    <a:pt x="0" y="845570"/>
                  </a:lnTo>
                  <a:lnTo>
                    <a:pt x="0" y="0"/>
                  </a:lnTo>
                  <a:lnTo>
                    <a:pt x="7194511" y="0"/>
                  </a:lnTo>
                  <a:lnTo>
                    <a:pt x="7194511" y="845570"/>
                  </a:lnTo>
                  <a:close/>
                </a:path>
              </a:pathLst>
            </a:custGeom>
            <a:solidFill>
              <a:srgbClr val="FFE100"/>
            </a:solidFill>
          </p:spPr>
          <p:txBody>
            <a:bodyPr wrap="square" lIns="0" tIns="0" rIns="0" bIns="0" rtlCol="0"/>
            <a:lstStyle/>
            <a:p>
              <a:endParaRPr/>
            </a:p>
          </p:txBody>
        </p:sp>
        <p:sp>
          <p:nvSpPr>
            <p:cNvPr id="7" name="object 7"/>
            <p:cNvSpPr/>
            <p:nvPr/>
          </p:nvSpPr>
          <p:spPr>
            <a:xfrm>
              <a:off x="3023664" y="6289182"/>
              <a:ext cx="4532327" cy="4396831"/>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0" y="10144170"/>
              <a:ext cx="4697730" cy="543560"/>
            </a:xfrm>
            <a:custGeom>
              <a:avLst/>
              <a:gdLst/>
              <a:ahLst/>
              <a:cxnLst/>
              <a:rect l="l" t="t" r="r" b="b"/>
              <a:pathLst>
                <a:path w="4697730" h="543559">
                  <a:moveTo>
                    <a:pt x="0" y="0"/>
                  </a:moveTo>
                  <a:lnTo>
                    <a:pt x="4697364" y="0"/>
                  </a:lnTo>
                  <a:lnTo>
                    <a:pt x="4697364" y="543427"/>
                  </a:lnTo>
                  <a:lnTo>
                    <a:pt x="0" y="543427"/>
                  </a:lnTo>
                  <a:lnTo>
                    <a:pt x="0" y="0"/>
                  </a:lnTo>
                  <a:close/>
                </a:path>
              </a:pathLst>
            </a:custGeom>
            <a:solidFill>
              <a:srgbClr val="006E93"/>
            </a:solidFill>
          </p:spPr>
          <p:txBody>
            <a:bodyPr wrap="square" lIns="0" tIns="0" rIns="0" bIns="0" rtlCol="0"/>
            <a:lstStyle/>
            <a:p>
              <a:endParaRPr/>
            </a:p>
          </p:txBody>
        </p:sp>
        <p:sp>
          <p:nvSpPr>
            <p:cNvPr id="9" name="object 9"/>
            <p:cNvSpPr/>
            <p:nvPr/>
          </p:nvSpPr>
          <p:spPr>
            <a:xfrm>
              <a:off x="1" y="7573633"/>
              <a:ext cx="1797049" cy="3113933"/>
            </a:xfrm>
            <a:prstGeom prst="rect">
              <a:avLst/>
            </a:prstGeom>
            <a:blipFill>
              <a:blip r:embed="rId4" cstate="print"/>
              <a:stretch>
                <a:fillRect/>
              </a:stretch>
            </a:blipFill>
          </p:spPr>
          <p:txBody>
            <a:bodyPr wrap="square" lIns="0" tIns="0" rIns="0" bIns="0" rtlCol="0"/>
            <a:lstStyle/>
            <a:p>
              <a:endParaRPr/>
            </a:p>
          </p:txBody>
        </p:sp>
      </p:grpSp>
      <p:sp>
        <p:nvSpPr>
          <p:cNvPr id="10" name="object 10"/>
          <p:cNvSpPr/>
          <p:nvPr/>
        </p:nvSpPr>
        <p:spPr>
          <a:xfrm>
            <a:off x="2202" y="0"/>
            <a:ext cx="2861648" cy="2960821"/>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5981927" y="8150755"/>
            <a:ext cx="1457119" cy="1739740"/>
          </a:xfrm>
          <a:prstGeom prst="rect">
            <a:avLst/>
          </a:prstGeom>
          <a:blipFill>
            <a:blip r:embed="rId6" cstate="print"/>
            <a:stretch>
              <a:fillRect/>
            </a:stretch>
          </a:blipFill>
        </p:spPr>
        <p:txBody>
          <a:bodyPr wrap="square" lIns="0" tIns="0" rIns="0" bIns="0" rtlCol="0"/>
          <a:lstStyle/>
          <a:p>
            <a:endParaRPr/>
          </a:p>
        </p:txBody>
      </p:sp>
      <p:sp>
        <p:nvSpPr>
          <p:cNvPr id="14" name="object 14"/>
          <p:cNvSpPr txBox="1"/>
          <p:nvPr/>
        </p:nvSpPr>
        <p:spPr>
          <a:xfrm>
            <a:off x="6916887" y="10066466"/>
            <a:ext cx="501650" cy="337913"/>
          </a:xfrm>
          <a:prstGeom prst="rect">
            <a:avLst/>
          </a:prstGeom>
        </p:spPr>
        <p:txBody>
          <a:bodyPr vert="horz" wrap="square" lIns="0" tIns="29845" rIns="0" bIns="0" rtlCol="0">
            <a:spAutoFit/>
          </a:bodyPr>
          <a:lstStyle/>
          <a:p>
            <a:pPr marL="41910">
              <a:lnSpc>
                <a:spcPct val="100000"/>
              </a:lnSpc>
              <a:spcBef>
                <a:spcPts val="235"/>
              </a:spcBef>
            </a:pPr>
            <a:r>
              <a:rPr lang="en-IN" sz="2000" b="1" dirty="0">
                <a:solidFill>
                  <a:srgbClr val="FBFDFE"/>
                </a:solidFill>
                <a:latin typeface="Arial"/>
                <a:cs typeface="Arial"/>
              </a:rPr>
              <a:t>1</a:t>
            </a:r>
            <a:r>
              <a:rPr sz="2000" b="1" dirty="0">
                <a:solidFill>
                  <a:srgbClr val="FBFDFE"/>
                </a:solidFill>
                <a:latin typeface="Arial"/>
                <a:cs typeface="Arial"/>
              </a:rPr>
              <a:t>5</a:t>
            </a:r>
            <a:endParaRPr sz="2000" dirty="0">
              <a:latin typeface="Arial"/>
              <a:cs typeface="Arial"/>
            </a:endParaRPr>
          </a:p>
        </p:txBody>
      </p:sp>
      <p:sp>
        <p:nvSpPr>
          <p:cNvPr id="13" name="object 13"/>
          <p:cNvSpPr txBox="1">
            <a:spLocks noGrp="1"/>
          </p:cNvSpPr>
          <p:nvPr>
            <p:ph type="title"/>
          </p:nvPr>
        </p:nvSpPr>
        <p:spPr>
          <a:xfrm>
            <a:off x="1180547" y="1392572"/>
            <a:ext cx="3686810" cy="695325"/>
          </a:xfrm>
          <a:prstGeom prst="rect">
            <a:avLst/>
          </a:prstGeom>
        </p:spPr>
        <p:txBody>
          <a:bodyPr vert="horz" wrap="square" lIns="0" tIns="12065" rIns="0" bIns="0" rtlCol="0">
            <a:spAutoFit/>
          </a:bodyPr>
          <a:lstStyle/>
          <a:p>
            <a:pPr marL="12700">
              <a:lnSpc>
                <a:spcPct val="100000"/>
              </a:lnSpc>
              <a:spcBef>
                <a:spcPts val="95"/>
              </a:spcBef>
            </a:pPr>
            <a:r>
              <a:rPr sz="4400" b="0" spc="-425" dirty="0">
                <a:solidFill>
                  <a:srgbClr val="000000"/>
                </a:solidFill>
                <a:latin typeface="Arial Black"/>
                <a:cs typeface="Arial Black"/>
              </a:rPr>
              <a:t>CONCLUSION</a:t>
            </a:r>
            <a:endParaRPr sz="4400" dirty="0">
              <a:latin typeface="Arial Black"/>
              <a:cs typeface="Arial Black"/>
            </a:endParaRPr>
          </a:p>
        </p:txBody>
      </p:sp>
      <p:sp>
        <p:nvSpPr>
          <p:cNvPr id="15" name="TextBox 14">
            <a:extLst>
              <a:ext uri="{FF2B5EF4-FFF2-40B4-BE49-F238E27FC236}">
                <a16:creationId xmlns:a16="http://schemas.microsoft.com/office/drawing/2014/main" id="{81D21294-3542-4CB3-8CA7-A0FD1E70C342}"/>
              </a:ext>
            </a:extLst>
          </p:cNvPr>
          <p:cNvSpPr txBox="1"/>
          <p:nvPr/>
        </p:nvSpPr>
        <p:spPr>
          <a:xfrm>
            <a:off x="0" y="2960821"/>
            <a:ext cx="7554298" cy="5693866"/>
          </a:xfrm>
          <a:prstGeom prst="rect">
            <a:avLst/>
          </a:prstGeom>
          <a:noFill/>
        </p:spPr>
        <p:txBody>
          <a:bodyPr wrap="square" rtlCol="0">
            <a:spAutoFit/>
          </a:bodyPr>
          <a:lstStyle/>
          <a:p>
            <a:pPr algn="just"/>
            <a:r>
              <a:rPr lang="en-GB" sz="2800" dirty="0">
                <a:latin typeface="Times New Roman" panose="02020603050405020304" pitchFamily="18" charset="0"/>
                <a:cs typeface="Times New Roman" panose="02020603050405020304" pitchFamily="18" charset="0"/>
              </a:rPr>
              <a:t>In conclusion, this road accident analysis offers valuable insights into casualties, trends, and factors that contribute to accidents. By comprehending the distribution of accidents in urban and rural areas, the involvement of different vehicle types, the impact of specific locations and road types, and the influence of lighting conditions, stakeholders can implement focused measures to enhance road safety. This analysis serves as a foundation for policymakers and traffic authorities to take appropriate action and work towards reducing casualties and creating safer road environments for everyone.</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7557134" cy="10687685"/>
          </a:xfrm>
          <a:custGeom>
            <a:avLst/>
            <a:gdLst/>
            <a:ahLst/>
            <a:cxnLst/>
            <a:rect l="l" t="t" r="r" b="b"/>
            <a:pathLst>
              <a:path w="7557134" h="10687685">
                <a:moveTo>
                  <a:pt x="7556509" y="10687606"/>
                </a:moveTo>
                <a:lnTo>
                  <a:pt x="0" y="10687606"/>
                </a:lnTo>
                <a:lnTo>
                  <a:pt x="0" y="0"/>
                </a:lnTo>
                <a:lnTo>
                  <a:pt x="7556509" y="0"/>
                </a:lnTo>
                <a:lnTo>
                  <a:pt x="7556509" y="10687606"/>
                </a:lnTo>
                <a:close/>
              </a:path>
            </a:pathLst>
          </a:custGeom>
        </p:spPr>
        <p:style>
          <a:lnRef idx="2">
            <a:schemeClr val="accent5"/>
          </a:lnRef>
          <a:fillRef idx="1">
            <a:schemeClr val="lt1"/>
          </a:fillRef>
          <a:effectRef idx="0">
            <a:schemeClr val="accent5"/>
          </a:effectRef>
          <a:fontRef idx="minor">
            <a:schemeClr val="dk1"/>
          </a:fontRef>
        </p:style>
        <p:txBody>
          <a:bodyPr wrap="square" lIns="0" tIns="0" rIns="0" bIns="0" rtlCol="0"/>
          <a:lstStyle/>
          <a:p>
            <a:endParaRPr dirty="0"/>
          </a:p>
        </p:txBody>
      </p:sp>
      <p:sp>
        <p:nvSpPr>
          <p:cNvPr id="3" name="object 3"/>
          <p:cNvSpPr/>
          <p:nvPr/>
        </p:nvSpPr>
        <p:spPr>
          <a:xfrm>
            <a:off x="0" y="9769475"/>
            <a:ext cx="654050" cy="91812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590949" y="9540875"/>
            <a:ext cx="965042" cy="114672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886840" y="794897"/>
            <a:ext cx="850900" cy="850900"/>
          </a:xfrm>
          <a:custGeom>
            <a:avLst/>
            <a:gdLst/>
            <a:ahLst/>
            <a:cxnLst/>
            <a:rect l="l" t="t" r="r" b="b"/>
            <a:pathLst>
              <a:path w="850900" h="850900">
                <a:moveTo>
                  <a:pt x="466874" y="848397"/>
                </a:moveTo>
                <a:lnTo>
                  <a:pt x="420457" y="850454"/>
                </a:lnTo>
                <a:lnTo>
                  <a:pt x="375070" y="847566"/>
                </a:lnTo>
                <a:lnTo>
                  <a:pt x="330933" y="839975"/>
                </a:lnTo>
                <a:lnTo>
                  <a:pt x="288330" y="827914"/>
                </a:lnTo>
                <a:lnTo>
                  <a:pt x="247545" y="811616"/>
                </a:lnTo>
                <a:lnTo>
                  <a:pt x="208861" y="791314"/>
                </a:lnTo>
                <a:lnTo>
                  <a:pt x="172562" y="767240"/>
                </a:lnTo>
                <a:lnTo>
                  <a:pt x="138932" y="739628"/>
                </a:lnTo>
                <a:lnTo>
                  <a:pt x="108253" y="708709"/>
                </a:lnTo>
                <a:lnTo>
                  <a:pt x="80810" y="674717"/>
                </a:lnTo>
                <a:lnTo>
                  <a:pt x="56885" y="637885"/>
                </a:lnTo>
                <a:lnTo>
                  <a:pt x="36763" y="598445"/>
                </a:lnTo>
                <a:lnTo>
                  <a:pt x="20727" y="556630"/>
                </a:lnTo>
                <a:lnTo>
                  <a:pt x="9061" y="512672"/>
                </a:lnTo>
                <a:lnTo>
                  <a:pt x="2047" y="466805"/>
                </a:lnTo>
                <a:lnTo>
                  <a:pt x="0" y="420452"/>
                </a:lnTo>
                <a:lnTo>
                  <a:pt x="2887" y="375065"/>
                </a:lnTo>
                <a:lnTo>
                  <a:pt x="10478" y="330929"/>
                </a:lnTo>
                <a:lnTo>
                  <a:pt x="22538" y="288327"/>
                </a:lnTo>
                <a:lnTo>
                  <a:pt x="38835" y="247543"/>
                </a:lnTo>
                <a:lnTo>
                  <a:pt x="59137" y="208860"/>
                </a:lnTo>
                <a:lnTo>
                  <a:pt x="83210" y="172562"/>
                </a:lnTo>
                <a:lnTo>
                  <a:pt x="110822" y="138932"/>
                </a:lnTo>
                <a:lnTo>
                  <a:pt x="141740" y="108253"/>
                </a:lnTo>
                <a:lnTo>
                  <a:pt x="175731" y="80810"/>
                </a:lnTo>
                <a:lnTo>
                  <a:pt x="212563" y="56886"/>
                </a:lnTo>
                <a:lnTo>
                  <a:pt x="252002" y="36764"/>
                </a:lnTo>
                <a:lnTo>
                  <a:pt x="293815" y="20727"/>
                </a:lnTo>
                <a:lnTo>
                  <a:pt x="337773" y="9060"/>
                </a:lnTo>
                <a:lnTo>
                  <a:pt x="383615" y="2049"/>
                </a:lnTo>
                <a:lnTo>
                  <a:pt x="429989" y="0"/>
                </a:lnTo>
                <a:lnTo>
                  <a:pt x="475377" y="2888"/>
                </a:lnTo>
                <a:lnTo>
                  <a:pt x="519514" y="10479"/>
                </a:lnTo>
                <a:lnTo>
                  <a:pt x="562117" y="22539"/>
                </a:lnTo>
                <a:lnTo>
                  <a:pt x="602902" y="38837"/>
                </a:lnTo>
                <a:lnTo>
                  <a:pt x="641586" y="59139"/>
                </a:lnTo>
                <a:lnTo>
                  <a:pt x="677885" y="83213"/>
                </a:lnTo>
                <a:lnTo>
                  <a:pt x="711515" y="110826"/>
                </a:lnTo>
                <a:lnTo>
                  <a:pt x="742193" y="141744"/>
                </a:lnTo>
                <a:lnTo>
                  <a:pt x="769636" y="175736"/>
                </a:lnTo>
                <a:lnTo>
                  <a:pt x="793560" y="212569"/>
                </a:lnTo>
                <a:lnTo>
                  <a:pt x="813681" y="252009"/>
                </a:lnTo>
                <a:lnTo>
                  <a:pt x="829716" y="293824"/>
                </a:lnTo>
                <a:lnTo>
                  <a:pt x="841380" y="337781"/>
                </a:lnTo>
                <a:lnTo>
                  <a:pt x="848392" y="383648"/>
                </a:lnTo>
                <a:lnTo>
                  <a:pt x="850442" y="430001"/>
                </a:lnTo>
                <a:lnTo>
                  <a:pt x="847557" y="475388"/>
                </a:lnTo>
                <a:lnTo>
                  <a:pt x="839969" y="519524"/>
                </a:lnTo>
                <a:lnTo>
                  <a:pt x="827911" y="562125"/>
                </a:lnTo>
                <a:lnTo>
                  <a:pt x="811616" y="602909"/>
                </a:lnTo>
                <a:lnTo>
                  <a:pt x="791315" y="641592"/>
                </a:lnTo>
                <a:lnTo>
                  <a:pt x="767243" y="677891"/>
                </a:lnTo>
                <a:lnTo>
                  <a:pt x="739632" y="711521"/>
                </a:lnTo>
                <a:lnTo>
                  <a:pt x="708714" y="742199"/>
                </a:lnTo>
                <a:lnTo>
                  <a:pt x="674723" y="769642"/>
                </a:lnTo>
                <a:lnTo>
                  <a:pt x="637891" y="793567"/>
                </a:lnTo>
                <a:lnTo>
                  <a:pt x="598452" y="813689"/>
                </a:lnTo>
                <a:lnTo>
                  <a:pt x="556637" y="829725"/>
                </a:lnTo>
                <a:lnTo>
                  <a:pt x="512679" y="841392"/>
                </a:lnTo>
                <a:lnTo>
                  <a:pt x="466874" y="848397"/>
                </a:lnTo>
                <a:close/>
              </a:path>
            </a:pathLst>
          </a:custGeom>
          <a:solidFill>
            <a:srgbClr val="2E4D64"/>
          </a:solidFill>
        </p:spPr>
        <p:txBody>
          <a:bodyPr wrap="square" lIns="0" tIns="0" rIns="0" bIns="0" rtlCol="0"/>
          <a:lstStyle/>
          <a:p>
            <a:endParaRPr/>
          </a:p>
        </p:txBody>
      </p:sp>
      <p:sp>
        <p:nvSpPr>
          <p:cNvPr id="6" name="object 6"/>
          <p:cNvSpPr/>
          <p:nvPr/>
        </p:nvSpPr>
        <p:spPr>
          <a:xfrm>
            <a:off x="3494169" y="272847"/>
            <a:ext cx="269875" cy="269875"/>
          </a:xfrm>
          <a:custGeom>
            <a:avLst/>
            <a:gdLst/>
            <a:ahLst/>
            <a:cxnLst/>
            <a:rect l="l" t="t" r="r" b="b"/>
            <a:pathLst>
              <a:path w="269875" h="269875">
                <a:moveTo>
                  <a:pt x="147946" y="269418"/>
                </a:moveTo>
                <a:lnTo>
                  <a:pt x="104691" y="266735"/>
                </a:lnTo>
                <a:lnTo>
                  <a:pt x="65832" y="251245"/>
                </a:lnTo>
                <a:lnTo>
                  <a:pt x="33806" y="224949"/>
                </a:lnTo>
                <a:lnTo>
                  <a:pt x="11049" y="189848"/>
                </a:lnTo>
                <a:lnTo>
                  <a:pt x="9" y="147996"/>
                </a:lnTo>
                <a:lnTo>
                  <a:pt x="2680" y="104692"/>
                </a:lnTo>
                <a:lnTo>
                  <a:pt x="18174" y="65834"/>
                </a:lnTo>
                <a:lnTo>
                  <a:pt x="44476" y="33808"/>
                </a:lnTo>
                <a:lnTo>
                  <a:pt x="79585" y="11050"/>
                </a:lnTo>
                <a:lnTo>
                  <a:pt x="121490" y="0"/>
                </a:lnTo>
                <a:lnTo>
                  <a:pt x="164734" y="2684"/>
                </a:lnTo>
                <a:lnTo>
                  <a:pt x="203588" y="18174"/>
                </a:lnTo>
                <a:lnTo>
                  <a:pt x="235613" y="44469"/>
                </a:lnTo>
                <a:lnTo>
                  <a:pt x="258368" y="79569"/>
                </a:lnTo>
                <a:lnTo>
                  <a:pt x="269397" y="121424"/>
                </a:lnTo>
                <a:lnTo>
                  <a:pt x="266728" y="164728"/>
                </a:lnTo>
                <a:lnTo>
                  <a:pt x="251241" y="203586"/>
                </a:lnTo>
                <a:lnTo>
                  <a:pt x="224948" y="235611"/>
                </a:lnTo>
                <a:lnTo>
                  <a:pt x="189849" y="258368"/>
                </a:lnTo>
                <a:lnTo>
                  <a:pt x="147946" y="269418"/>
                </a:lnTo>
                <a:close/>
              </a:path>
            </a:pathLst>
          </a:custGeom>
          <a:solidFill>
            <a:srgbClr val="184962"/>
          </a:solidFill>
        </p:spPr>
        <p:txBody>
          <a:bodyPr wrap="square" lIns="0" tIns="0" rIns="0" bIns="0" rtlCol="0"/>
          <a:lstStyle/>
          <a:p>
            <a:endParaRPr/>
          </a:p>
        </p:txBody>
      </p:sp>
      <p:grpSp>
        <p:nvGrpSpPr>
          <p:cNvPr id="7" name="object 7"/>
          <p:cNvGrpSpPr/>
          <p:nvPr/>
        </p:nvGrpSpPr>
        <p:grpSpPr>
          <a:xfrm>
            <a:off x="5562551" y="9536342"/>
            <a:ext cx="1024255" cy="1151255"/>
            <a:chOff x="2134592" y="8859993"/>
            <a:chExt cx="1024255" cy="1151255"/>
          </a:xfrm>
        </p:grpSpPr>
        <p:sp>
          <p:nvSpPr>
            <p:cNvPr id="8" name="object 8"/>
            <p:cNvSpPr/>
            <p:nvPr/>
          </p:nvSpPr>
          <p:spPr>
            <a:xfrm>
              <a:off x="2308344" y="9160407"/>
              <a:ext cx="850900" cy="850900"/>
            </a:xfrm>
            <a:custGeom>
              <a:avLst/>
              <a:gdLst/>
              <a:ahLst/>
              <a:cxnLst/>
              <a:rect l="l" t="t" r="r" b="b"/>
              <a:pathLst>
                <a:path w="850900" h="850900">
                  <a:moveTo>
                    <a:pt x="796500" y="632420"/>
                  </a:moveTo>
                  <a:lnTo>
                    <a:pt x="771746" y="671662"/>
                  </a:lnTo>
                  <a:lnTo>
                    <a:pt x="743490" y="707295"/>
                  </a:lnTo>
                  <a:lnTo>
                    <a:pt x="712083" y="739218"/>
                  </a:lnTo>
                  <a:lnTo>
                    <a:pt x="677880" y="767331"/>
                  </a:lnTo>
                  <a:lnTo>
                    <a:pt x="641233" y="791535"/>
                  </a:lnTo>
                  <a:lnTo>
                    <a:pt x="602494" y="811728"/>
                  </a:lnTo>
                  <a:lnTo>
                    <a:pt x="562018" y="827812"/>
                  </a:lnTo>
                  <a:lnTo>
                    <a:pt x="520155" y="839686"/>
                  </a:lnTo>
                  <a:lnTo>
                    <a:pt x="477261" y="847250"/>
                  </a:lnTo>
                  <a:lnTo>
                    <a:pt x="433687" y="850404"/>
                  </a:lnTo>
                  <a:lnTo>
                    <a:pt x="389787" y="849047"/>
                  </a:lnTo>
                  <a:lnTo>
                    <a:pt x="345914" y="843081"/>
                  </a:lnTo>
                  <a:lnTo>
                    <a:pt x="302421" y="832404"/>
                  </a:lnTo>
                  <a:lnTo>
                    <a:pt x="259660" y="816917"/>
                  </a:lnTo>
                  <a:lnTo>
                    <a:pt x="218258" y="796654"/>
                  </a:lnTo>
                  <a:lnTo>
                    <a:pt x="178745" y="771761"/>
                  </a:lnTo>
                  <a:lnTo>
                    <a:pt x="143114" y="743501"/>
                  </a:lnTo>
                  <a:lnTo>
                    <a:pt x="111191" y="712092"/>
                  </a:lnTo>
                  <a:lnTo>
                    <a:pt x="83078" y="677886"/>
                  </a:lnTo>
                  <a:lnTo>
                    <a:pt x="58873" y="641235"/>
                  </a:lnTo>
                  <a:lnTo>
                    <a:pt x="38678" y="602494"/>
                  </a:lnTo>
                  <a:lnTo>
                    <a:pt x="22593" y="562016"/>
                  </a:lnTo>
                  <a:lnTo>
                    <a:pt x="10718" y="520153"/>
                  </a:lnTo>
                  <a:lnTo>
                    <a:pt x="3154" y="477258"/>
                  </a:lnTo>
                  <a:lnTo>
                    <a:pt x="0" y="433684"/>
                  </a:lnTo>
                  <a:lnTo>
                    <a:pt x="1356" y="389784"/>
                  </a:lnTo>
                  <a:lnTo>
                    <a:pt x="7322" y="345911"/>
                  </a:lnTo>
                  <a:lnTo>
                    <a:pt x="17999" y="302418"/>
                  </a:lnTo>
                  <a:lnTo>
                    <a:pt x="33487" y="259658"/>
                  </a:lnTo>
                  <a:lnTo>
                    <a:pt x="53808" y="218143"/>
                  </a:lnTo>
                  <a:lnTo>
                    <a:pt x="78642" y="178741"/>
                  </a:lnTo>
                  <a:lnTo>
                    <a:pt x="106901" y="143108"/>
                  </a:lnTo>
                  <a:lnTo>
                    <a:pt x="138309" y="111185"/>
                  </a:lnTo>
                  <a:lnTo>
                    <a:pt x="172514" y="83072"/>
                  </a:lnTo>
                  <a:lnTo>
                    <a:pt x="209162" y="58869"/>
                  </a:lnTo>
                  <a:lnTo>
                    <a:pt x="247902" y="38675"/>
                  </a:lnTo>
                  <a:lnTo>
                    <a:pt x="288379" y="22591"/>
                  </a:lnTo>
                  <a:lnTo>
                    <a:pt x="330240" y="10718"/>
                  </a:lnTo>
                  <a:lnTo>
                    <a:pt x="373134" y="3154"/>
                  </a:lnTo>
                  <a:lnTo>
                    <a:pt x="416707" y="0"/>
                  </a:lnTo>
                  <a:lnTo>
                    <a:pt x="460606" y="1355"/>
                  </a:lnTo>
                  <a:lnTo>
                    <a:pt x="504480" y="7322"/>
                  </a:lnTo>
                  <a:lnTo>
                    <a:pt x="547975" y="17998"/>
                  </a:lnTo>
                  <a:lnTo>
                    <a:pt x="590737" y="33486"/>
                  </a:lnTo>
                  <a:lnTo>
                    <a:pt x="632131" y="53745"/>
                  </a:lnTo>
                  <a:lnTo>
                    <a:pt x="671653" y="78643"/>
                  </a:lnTo>
                  <a:lnTo>
                    <a:pt x="707284" y="106905"/>
                  </a:lnTo>
                  <a:lnTo>
                    <a:pt x="739206" y="138315"/>
                  </a:lnTo>
                  <a:lnTo>
                    <a:pt x="767318" y="172521"/>
                  </a:lnTo>
                  <a:lnTo>
                    <a:pt x="791522" y="209171"/>
                  </a:lnTo>
                  <a:lnTo>
                    <a:pt x="811716" y="247911"/>
                  </a:lnTo>
                  <a:lnTo>
                    <a:pt x="827801" y="288389"/>
                  </a:lnTo>
                  <a:lnTo>
                    <a:pt x="839675" y="330251"/>
                  </a:lnTo>
                  <a:lnTo>
                    <a:pt x="847240" y="373146"/>
                  </a:lnTo>
                  <a:lnTo>
                    <a:pt x="850394" y="416720"/>
                  </a:lnTo>
                  <a:lnTo>
                    <a:pt x="849037" y="460620"/>
                  </a:lnTo>
                  <a:lnTo>
                    <a:pt x="843070" y="504493"/>
                  </a:lnTo>
                  <a:lnTo>
                    <a:pt x="832392" y="547985"/>
                  </a:lnTo>
                  <a:lnTo>
                    <a:pt x="816902" y="590746"/>
                  </a:lnTo>
                  <a:lnTo>
                    <a:pt x="796500" y="632420"/>
                  </a:lnTo>
                  <a:close/>
                </a:path>
              </a:pathLst>
            </a:custGeom>
            <a:solidFill>
              <a:srgbClr val="2E4D64"/>
            </a:solidFill>
          </p:spPr>
          <p:txBody>
            <a:bodyPr wrap="square" lIns="0" tIns="0" rIns="0" bIns="0" rtlCol="0"/>
            <a:lstStyle/>
            <a:p>
              <a:endParaRPr dirty="0"/>
            </a:p>
          </p:txBody>
        </p:sp>
        <p:sp>
          <p:nvSpPr>
            <p:cNvPr id="9" name="object 9"/>
            <p:cNvSpPr/>
            <p:nvPr/>
          </p:nvSpPr>
          <p:spPr>
            <a:xfrm>
              <a:off x="2134592" y="8859993"/>
              <a:ext cx="269240" cy="269240"/>
            </a:xfrm>
            <a:custGeom>
              <a:avLst/>
              <a:gdLst/>
              <a:ahLst/>
              <a:cxnLst/>
              <a:rect l="l" t="t" r="r" b="b"/>
              <a:pathLst>
                <a:path w="269239" h="269240">
                  <a:moveTo>
                    <a:pt x="252549" y="200308"/>
                  </a:moveTo>
                  <a:lnTo>
                    <a:pt x="225669" y="234313"/>
                  </a:lnTo>
                  <a:lnTo>
                    <a:pt x="190783" y="257394"/>
                  </a:lnTo>
                  <a:lnTo>
                    <a:pt x="150919" y="268699"/>
                  </a:lnTo>
                  <a:lnTo>
                    <a:pt x="109110" y="267371"/>
                  </a:lnTo>
                  <a:lnTo>
                    <a:pt x="68373" y="252538"/>
                  </a:lnTo>
                  <a:lnTo>
                    <a:pt x="34390" y="225678"/>
                  </a:lnTo>
                  <a:lnTo>
                    <a:pt x="11307" y="190791"/>
                  </a:lnTo>
                  <a:lnTo>
                    <a:pt x="0" y="150923"/>
                  </a:lnTo>
                  <a:lnTo>
                    <a:pt x="1331" y="109103"/>
                  </a:lnTo>
                  <a:lnTo>
                    <a:pt x="16145" y="68402"/>
                  </a:lnTo>
                  <a:lnTo>
                    <a:pt x="43028" y="34387"/>
                  </a:lnTo>
                  <a:lnTo>
                    <a:pt x="77915" y="11306"/>
                  </a:lnTo>
                  <a:lnTo>
                    <a:pt x="117779" y="0"/>
                  </a:lnTo>
                  <a:lnTo>
                    <a:pt x="159588" y="1327"/>
                  </a:lnTo>
                  <a:lnTo>
                    <a:pt x="200291" y="16141"/>
                  </a:lnTo>
                  <a:lnTo>
                    <a:pt x="234308" y="43022"/>
                  </a:lnTo>
                  <a:lnTo>
                    <a:pt x="257391" y="77910"/>
                  </a:lnTo>
                  <a:lnTo>
                    <a:pt x="268698" y="117780"/>
                  </a:lnTo>
                  <a:lnTo>
                    <a:pt x="267364" y="159604"/>
                  </a:lnTo>
                  <a:lnTo>
                    <a:pt x="252549" y="200308"/>
                  </a:lnTo>
                  <a:close/>
                </a:path>
              </a:pathLst>
            </a:custGeom>
            <a:solidFill>
              <a:srgbClr val="184962"/>
            </a:solidFill>
          </p:spPr>
          <p:txBody>
            <a:bodyPr wrap="square" lIns="0" tIns="0" rIns="0" bIns="0" rtlCol="0"/>
            <a:lstStyle/>
            <a:p>
              <a:endParaRPr/>
            </a:p>
          </p:txBody>
        </p:sp>
      </p:grpSp>
      <p:sp>
        <p:nvSpPr>
          <p:cNvPr id="10" name="object 10"/>
          <p:cNvSpPr/>
          <p:nvPr/>
        </p:nvSpPr>
        <p:spPr>
          <a:xfrm>
            <a:off x="6947641" y="-153000"/>
            <a:ext cx="588020" cy="2988932"/>
          </a:xfrm>
          <a:prstGeom prst="rect">
            <a:avLst/>
          </a:prstGeom>
          <a:blipFill>
            <a:blip r:embed="rId4" cstate="print"/>
            <a:stretch>
              <a:fillRect/>
            </a:stretch>
          </a:blipFill>
        </p:spPr>
        <p:txBody>
          <a:bodyPr wrap="square" lIns="0" tIns="0" rIns="0" bIns="0" rtlCol="0"/>
          <a:lstStyle/>
          <a:p>
            <a:endParaRPr/>
          </a:p>
        </p:txBody>
      </p:sp>
      <p:grpSp>
        <p:nvGrpSpPr>
          <p:cNvPr id="11" name="object 11"/>
          <p:cNvGrpSpPr/>
          <p:nvPr/>
        </p:nvGrpSpPr>
        <p:grpSpPr>
          <a:xfrm>
            <a:off x="1" y="1"/>
            <a:ext cx="5874273" cy="2601389"/>
            <a:chOff x="1" y="1"/>
            <a:chExt cx="5874273" cy="2601389"/>
          </a:xfrm>
        </p:grpSpPr>
        <p:sp>
          <p:nvSpPr>
            <p:cNvPr id="12" name="object 12"/>
            <p:cNvSpPr/>
            <p:nvPr/>
          </p:nvSpPr>
          <p:spPr>
            <a:xfrm>
              <a:off x="1" y="1"/>
              <a:ext cx="1949449" cy="2533804"/>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314849" y="1838120"/>
              <a:ext cx="5559425" cy="763270"/>
            </a:xfrm>
            <a:custGeom>
              <a:avLst/>
              <a:gdLst/>
              <a:ahLst/>
              <a:cxnLst/>
              <a:rect l="l" t="t" r="r" b="b"/>
              <a:pathLst>
                <a:path w="5559425" h="763269">
                  <a:moveTo>
                    <a:pt x="5983" y="0"/>
                  </a:moveTo>
                  <a:lnTo>
                    <a:pt x="5559317" y="46369"/>
                  </a:lnTo>
                  <a:lnTo>
                    <a:pt x="5553343" y="762929"/>
                  </a:lnTo>
                  <a:lnTo>
                    <a:pt x="0" y="716557"/>
                  </a:lnTo>
                  <a:lnTo>
                    <a:pt x="5983" y="0"/>
                  </a:lnTo>
                  <a:close/>
                </a:path>
              </a:pathLst>
            </a:custGeom>
            <a:solidFill>
              <a:srgbClr val="FFE100"/>
            </a:solidFill>
          </p:spPr>
          <p:txBody>
            <a:bodyPr wrap="square" lIns="0" tIns="0" rIns="0" bIns="0" rtlCol="0"/>
            <a:lstStyle/>
            <a:p>
              <a:endParaRPr/>
            </a:p>
          </p:txBody>
        </p:sp>
      </p:grpSp>
      <p:sp>
        <p:nvSpPr>
          <p:cNvPr id="14" name="object 14"/>
          <p:cNvSpPr txBox="1">
            <a:spLocks noGrp="1"/>
          </p:cNvSpPr>
          <p:nvPr>
            <p:ph type="title"/>
          </p:nvPr>
        </p:nvSpPr>
        <p:spPr>
          <a:xfrm>
            <a:off x="479940" y="1838479"/>
            <a:ext cx="3578225" cy="695325"/>
          </a:xfrm>
          <a:prstGeom prst="rect">
            <a:avLst/>
          </a:prstGeom>
        </p:spPr>
        <p:txBody>
          <a:bodyPr vert="horz" wrap="square" lIns="0" tIns="12065" rIns="0" bIns="0" rtlCol="0">
            <a:spAutoFit/>
          </a:bodyPr>
          <a:lstStyle/>
          <a:p>
            <a:pPr marL="12700">
              <a:lnSpc>
                <a:spcPct val="100000"/>
              </a:lnSpc>
              <a:spcBef>
                <a:spcPts val="95"/>
              </a:spcBef>
            </a:pPr>
            <a:r>
              <a:rPr sz="4400" spc="105" dirty="0">
                <a:solidFill>
                  <a:srgbClr val="000000"/>
                </a:solidFill>
              </a:rPr>
              <a:t>The</a:t>
            </a:r>
            <a:r>
              <a:rPr sz="4400" spc="-245" dirty="0">
                <a:solidFill>
                  <a:srgbClr val="000000"/>
                </a:solidFill>
              </a:rPr>
              <a:t> </a:t>
            </a:r>
            <a:r>
              <a:rPr sz="4400" spc="160" dirty="0">
                <a:solidFill>
                  <a:srgbClr val="000000"/>
                </a:solidFill>
              </a:rPr>
              <a:t>Problem</a:t>
            </a:r>
            <a:endParaRPr sz="4400"/>
          </a:p>
        </p:txBody>
      </p:sp>
      <p:sp>
        <p:nvSpPr>
          <p:cNvPr id="17" name="object 17"/>
          <p:cNvSpPr txBox="1">
            <a:spLocks noGrp="1"/>
          </p:cNvSpPr>
          <p:nvPr>
            <p:ph type="sldNum" sz="quarter" idx="12"/>
          </p:nvPr>
        </p:nvSpPr>
        <p:spPr>
          <a:prstGeom prst="rect">
            <a:avLst/>
          </a:prstGeom>
        </p:spPr>
        <p:txBody>
          <a:bodyPr vert="horz" wrap="square" lIns="0" tIns="29845" rIns="0" bIns="0" rtlCol="0">
            <a:spAutoFit/>
          </a:bodyPr>
          <a:lstStyle/>
          <a:p>
            <a:pPr marL="40640">
              <a:lnSpc>
                <a:spcPct val="100000"/>
              </a:lnSpc>
              <a:spcBef>
                <a:spcPts val="235"/>
              </a:spcBef>
            </a:pPr>
            <a:r>
              <a:rPr spc="-60" dirty="0"/>
              <a:t>15</a:t>
            </a:r>
          </a:p>
        </p:txBody>
      </p:sp>
      <p:sp>
        <p:nvSpPr>
          <p:cNvPr id="19" name="TextBox 18">
            <a:extLst>
              <a:ext uri="{FF2B5EF4-FFF2-40B4-BE49-F238E27FC236}">
                <a16:creationId xmlns:a16="http://schemas.microsoft.com/office/drawing/2014/main" id="{152A9527-DF4D-4FD1-8ACD-062B94F9C67A}"/>
              </a:ext>
            </a:extLst>
          </p:cNvPr>
          <p:cNvSpPr txBox="1"/>
          <p:nvPr/>
        </p:nvSpPr>
        <p:spPr>
          <a:xfrm>
            <a:off x="-21472" y="2835932"/>
            <a:ext cx="7557134" cy="7417415"/>
          </a:xfrm>
          <a:prstGeom prst="rect">
            <a:avLst/>
          </a:prstGeom>
          <a:noFill/>
        </p:spPr>
        <p:txBody>
          <a:bodyPr wrap="square" rtlCol="0">
            <a:spAutoFit/>
          </a:bodyPr>
          <a:lstStyle/>
          <a:p>
            <a:pPr algn="just"/>
            <a:r>
              <a:rPr lang="en-GB" sz="2800" dirty="0"/>
              <a:t> 	</a:t>
            </a:r>
            <a:r>
              <a:rPr lang="en-GB" sz="2800" b="1" dirty="0"/>
              <a:t>     Violent Sexual Assault and Rape </a:t>
            </a:r>
            <a:r>
              <a:rPr lang="en-GB" sz="2800" dirty="0"/>
              <a:t>It is a grave crime that violates a person's bodily autonomy, dignity, and fundamental rights.</a:t>
            </a:r>
          </a:p>
          <a:p>
            <a:pPr algn="just"/>
            <a:endParaRPr lang="en-GB" sz="2800" dirty="0"/>
          </a:p>
          <a:p>
            <a:pPr marL="457200" indent="-457200">
              <a:buFont typeface="Courier New" panose="02070309020205020404" pitchFamily="49" charset="0"/>
              <a:buChar char="o"/>
            </a:pPr>
            <a:r>
              <a:rPr lang="en-GB" sz="2800" dirty="0"/>
              <a:t>Highlighting the alarming rise of rape cases and the ongoing struggle to combat sexual assaults in India.</a:t>
            </a:r>
          </a:p>
          <a:p>
            <a:endParaRPr lang="en-GB" sz="2800" dirty="0"/>
          </a:p>
          <a:p>
            <a:pPr marL="457200" indent="-457200">
              <a:buFont typeface="Courier New" panose="02070309020205020404" pitchFamily="49" charset="0"/>
              <a:buChar char="o"/>
            </a:pPr>
            <a:r>
              <a:rPr lang="en-GB" sz="2800" dirty="0"/>
              <a:t>Shedding light on the importance of empowering survivors to speak up and break the silence surrounding rape incidents in India</a:t>
            </a:r>
          </a:p>
          <a:p>
            <a:pPr marL="457200" indent="-457200">
              <a:buFont typeface="Courier New" panose="02070309020205020404" pitchFamily="49" charset="0"/>
              <a:buChar char="o"/>
            </a:pPr>
            <a:endParaRPr lang="en-GB" sz="2800" dirty="0"/>
          </a:p>
          <a:p>
            <a:pPr marL="457200" indent="-457200">
              <a:buFont typeface="Courier New" panose="02070309020205020404" pitchFamily="49" charset="0"/>
              <a:buChar char="o"/>
            </a:pPr>
            <a:r>
              <a:rPr lang="en-GB" sz="2800" dirty="0"/>
              <a:t>Drawing attention to the individuals responsible for the country's rape crisis and emphasizing the urgency of exposing and bringing them to justice.</a:t>
            </a:r>
          </a:p>
          <a:p>
            <a:pPr algn="just"/>
            <a:endParaRPr lang="en-GB" sz="2800" dirty="0"/>
          </a:p>
        </p:txBody>
      </p:sp>
      <p:sp>
        <p:nvSpPr>
          <p:cNvPr id="20" name="Arrow: Right 19">
            <a:extLst>
              <a:ext uri="{FF2B5EF4-FFF2-40B4-BE49-F238E27FC236}">
                <a16:creationId xmlns:a16="http://schemas.microsoft.com/office/drawing/2014/main" id="{F83C8FB7-5C7D-4DDA-B821-80D7DA970000}"/>
              </a:ext>
            </a:extLst>
          </p:cNvPr>
          <p:cNvSpPr/>
          <p:nvPr/>
        </p:nvSpPr>
        <p:spPr>
          <a:xfrm>
            <a:off x="107148" y="2927422"/>
            <a:ext cx="546902" cy="263503"/>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50D17021-7482-4635-AA6B-F6F44F13D525}"/>
              </a:ext>
            </a:extLst>
          </p:cNvPr>
          <p:cNvSpPr txBox="1"/>
          <p:nvPr/>
        </p:nvSpPr>
        <p:spPr>
          <a:xfrm>
            <a:off x="7054850" y="10253347"/>
            <a:ext cx="480811" cy="400110"/>
          </a:xfrm>
          <a:prstGeom prst="rect">
            <a:avLst/>
          </a:prstGeom>
          <a:noFill/>
        </p:spPr>
        <p:txBody>
          <a:bodyPr wrap="square" rtlCol="0">
            <a:spAutoFit/>
          </a:bodyPr>
          <a:lstStyle/>
          <a:p>
            <a:r>
              <a:rPr lang="en-IN" sz="2000" b="1" dirty="0">
                <a:solidFill>
                  <a:schemeClr val="bg1"/>
                </a:solidFill>
                <a:latin typeface="Arial" panose="020B0604020202020204" pitchFamily="34" charset="0"/>
                <a:cs typeface="Arial" panose="020B0604020202020204" pitchFamily="34" charset="0"/>
              </a:rPr>
              <a:t>16</a:t>
            </a:r>
          </a:p>
        </p:txBody>
      </p:sp>
    </p:spTree>
    <p:extLst>
      <p:ext uri="{BB962C8B-B14F-4D97-AF65-F5344CB8AC3E}">
        <p14:creationId xmlns:p14="http://schemas.microsoft.com/office/powerpoint/2010/main" val="2711233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7557134" cy="10687685"/>
          </a:xfrm>
          <a:custGeom>
            <a:avLst/>
            <a:gdLst/>
            <a:ahLst/>
            <a:cxnLst/>
            <a:rect l="l" t="t" r="r" b="b"/>
            <a:pathLst>
              <a:path w="7557134" h="10687685">
                <a:moveTo>
                  <a:pt x="7556509" y="10687606"/>
                </a:moveTo>
                <a:lnTo>
                  <a:pt x="0" y="10687606"/>
                </a:lnTo>
                <a:lnTo>
                  <a:pt x="0" y="0"/>
                </a:lnTo>
                <a:lnTo>
                  <a:pt x="7556509" y="0"/>
                </a:lnTo>
                <a:lnTo>
                  <a:pt x="7556509" y="10687606"/>
                </a:lnTo>
                <a:close/>
              </a:path>
            </a:pathLst>
          </a:custGeom>
          <a:solidFill>
            <a:srgbClr val="F2F5F9"/>
          </a:solidFill>
        </p:spPr>
        <p:txBody>
          <a:bodyPr wrap="square" lIns="0" tIns="0" rIns="0" bIns="0" rtlCol="0"/>
          <a:lstStyle/>
          <a:p>
            <a:endParaRPr/>
          </a:p>
        </p:txBody>
      </p:sp>
      <p:sp>
        <p:nvSpPr>
          <p:cNvPr id="3" name="object 3"/>
          <p:cNvSpPr/>
          <p:nvPr/>
        </p:nvSpPr>
        <p:spPr>
          <a:xfrm>
            <a:off x="0" y="0"/>
            <a:ext cx="7555992" cy="207327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9007475"/>
            <a:ext cx="7555992" cy="1679542"/>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6916887" y="10066466"/>
            <a:ext cx="501650" cy="436245"/>
          </a:xfrm>
          <a:prstGeom prst="rect">
            <a:avLst/>
          </a:prstGeom>
        </p:spPr>
        <p:txBody>
          <a:bodyPr vert="horz" wrap="square" lIns="0" tIns="29845" rIns="0" bIns="0" rtlCol="0">
            <a:spAutoFit/>
          </a:bodyPr>
          <a:lstStyle/>
          <a:p>
            <a:pPr marL="41910">
              <a:lnSpc>
                <a:spcPct val="100000"/>
              </a:lnSpc>
              <a:spcBef>
                <a:spcPts val="235"/>
              </a:spcBef>
            </a:pPr>
            <a:r>
              <a:rPr sz="2000" b="1" dirty="0">
                <a:solidFill>
                  <a:srgbClr val="FBFDFE"/>
                </a:solidFill>
                <a:latin typeface="Arial"/>
                <a:cs typeface="Arial"/>
              </a:rPr>
              <a:t>22</a:t>
            </a:r>
            <a:endParaRPr sz="2000">
              <a:latin typeface="Arial"/>
              <a:cs typeface="Arial"/>
            </a:endParaRPr>
          </a:p>
        </p:txBody>
      </p:sp>
      <p:sp>
        <p:nvSpPr>
          <p:cNvPr id="11" name="TextBox 10">
            <a:extLst>
              <a:ext uri="{FF2B5EF4-FFF2-40B4-BE49-F238E27FC236}">
                <a16:creationId xmlns:a16="http://schemas.microsoft.com/office/drawing/2014/main" id="{C1F92ACA-55F2-4FBC-A06A-BD186B87C0EA}"/>
              </a:ext>
            </a:extLst>
          </p:cNvPr>
          <p:cNvSpPr txBox="1"/>
          <p:nvPr/>
        </p:nvSpPr>
        <p:spPr>
          <a:xfrm>
            <a:off x="137963" y="1158875"/>
            <a:ext cx="5926287"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FINDING –IN Power BI (2)</a:t>
            </a:r>
          </a:p>
        </p:txBody>
      </p:sp>
      <p:pic>
        <p:nvPicPr>
          <p:cNvPr id="13" name="Picture 12">
            <a:extLst>
              <a:ext uri="{FF2B5EF4-FFF2-40B4-BE49-F238E27FC236}">
                <a16:creationId xmlns:a16="http://schemas.microsoft.com/office/drawing/2014/main" id="{31015F93-48D1-450B-B45D-DD60643D1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27" y="2073275"/>
            <a:ext cx="7418537" cy="502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EFAB0FF0-275D-4DB1-9119-7CD305548A7A}"/>
              </a:ext>
            </a:extLst>
          </p:cNvPr>
          <p:cNvSpPr txBox="1"/>
          <p:nvPr/>
        </p:nvSpPr>
        <p:spPr>
          <a:xfrm>
            <a:off x="154745" y="7430872"/>
            <a:ext cx="7280574" cy="523220"/>
          </a:xfrm>
          <a:prstGeom prst="rect">
            <a:avLst/>
          </a:prstGeom>
          <a:noFill/>
        </p:spPr>
        <p:txBody>
          <a:bodyPr wrap="square" rtlCol="0">
            <a:spAutoFit/>
          </a:bodyPr>
          <a:lstStyle/>
          <a:p>
            <a:r>
              <a:rPr lang="en-GB" sz="2800" b="1" dirty="0">
                <a:highlight>
                  <a:srgbClr val="FFFF00"/>
                </a:highlight>
                <a:latin typeface="Times New Roman" panose="02020603050405020304" pitchFamily="18" charset="0"/>
                <a:cs typeface="Times New Roman" panose="02020603050405020304" pitchFamily="18" charset="0"/>
              </a:rPr>
              <a:t>Analyzing Crime To Illuminate Dark Realities </a:t>
            </a:r>
            <a:endParaRPr lang="en-IN" sz="2800" b="1" dirty="0">
              <a:highlight>
                <a:srgbClr val="FFFF00"/>
              </a:highlight>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9FD29950-0DDC-4BAF-9A83-F10356DC50F0}"/>
              </a:ext>
            </a:extLst>
          </p:cNvPr>
          <p:cNvSpPr txBox="1"/>
          <p:nvPr/>
        </p:nvSpPr>
        <p:spPr>
          <a:xfrm>
            <a:off x="171527" y="8483587"/>
            <a:ext cx="7247010" cy="461665"/>
          </a:xfrm>
          <a:prstGeom prst="rect">
            <a:avLst/>
          </a:prstGeom>
          <a:noFill/>
        </p:spPr>
        <p:txBody>
          <a:bodyPr wrap="square" rtlCol="0">
            <a:spAutoFit/>
          </a:bodyPr>
          <a:lstStyle/>
          <a:p>
            <a:pPr marL="285750" indent="-285750">
              <a:buFont typeface="Wingdings" panose="05000000000000000000" pitchFamily="2" charset="2"/>
              <a:buChar char="q"/>
            </a:pPr>
            <a:r>
              <a:rPr lang="en-IN" sz="2400" dirty="0">
                <a:latin typeface="Arial" panose="020B0604020202020204" pitchFamily="34" charset="0"/>
                <a:cs typeface="Arial" panose="020B0604020202020204" pitchFamily="34" charset="0"/>
              </a:rPr>
              <a:t> Here I am show the 2</a:t>
            </a:r>
            <a:r>
              <a:rPr lang="en-IN" sz="2400" baseline="30000" dirty="0">
                <a:latin typeface="Arial" panose="020B0604020202020204" pitchFamily="34" charset="0"/>
                <a:cs typeface="Arial" panose="020B0604020202020204" pitchFamily="34" charset="0"/>
              </a:rPr>
              <a:t>nd</a:t>
            </a:r>
            <a:r>
              <a:rPr lang="en-IN" sz="2400" dirty="0">
                <a:latin typeface="Arial" panose="020B0604020202020204" pitchFamily="34" charset="0"/>
                <a:cs typeface="Arial" panose="020B0604020202020204" pitchFamily="34" charset="0"/>
              </a:rPr>
              <a:t> Dasboard in </a:t>
            </a:r>
            <a:r>
              <a:rPr lang="en-IN" sz="2400" b="1" dirty="0">
                <a:latin typeface="Arial" panose="020B0604020202020204" pitchFamily="34" charset="0"/>
                <a:cs typeface="Arial" panose="020B0604020202020204" pitchFamily="34" charset="0"/>
              </a:rPr>
              <a:t>Power B</a:t>
            </a:r>
            <a:r>
              <a:rPr lang="en-IN" sz="2400" dirty="0">
                <a:latin typeface="Arial" panose="020B0604020202020204" pitchFamily="34" charset="0"/>
                <a:cs typeface="Arial" panose="020B0604020202020204" pitchFamily="34" charset="0"/>
              </a:rPr>
              <a:t>I</a:t>
            </a:r>
          </a:p>
        </p:txBody>
      </p:sp>
      <p:sp>
        <p:nvSpPr>
          <p:cNvPr id="5" name="TextBox 4">
            <a:extLst>
              <a:ext uri="{FF2B5EF4-FFF2-40B4-BE49-F238E27FC236}">
                <a16:creationId xmlns:a16="http://schemas.microsoft.com/office/drawing/2014/main" id="{3CDB6786-107C-4F74-9EBD-AE3B422A3D34}"/>
              </a:ext>
            </a:extLst>
          </p:cNvPr>
          <p:cNvSpPr txBox="1"/>
          <p:nvPr/>
        </p:nvSpPr>
        <p:spPr>
          <a:xfrm>
            <a:off x="6826250" y="10150475"/>
            <a:ext cx="685800"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17</a:t>
            </a:r>
          </a:p>
        </p:txBody>
      </p:sp>
    </p:spTree>
    <p:extLst>
      <p:ext uri="{BB962C8B-B14F-4D97-AF65-F5344CB8AC3E}">
        <p14:creationId xmlns:p14="http://schemas.microsoft.com/office/powerpoint/2010/main" val="2624391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7557134" cy="10687685"/>
          </a:xfrm>
          <a:custGeom>
            <a:avLst/>
            <a:gdLst/>
            <a:ahLst/>
            <a:cxnLst/>
            <a:rect l="l" t="t" r="r" b="b"/>
            <a:pathLst>
              <a:path w="7557134" h="10687685">
                <a:moveTo>
                  <a:pt x="7556509" y="10687606"/>
                </a:moveTo>
                <a:lnTo>
                  <a:pt x="0" y="10687606"/>
                </a:lnTo>
                <a:lnTo>
                  <a:pt x="0" y="0"/>
                </a:lnTo>
                <a:lnTo>
                  <a:pt x="7556509" y="0"/>
                </a:lnTo>
                <a:lnTo>
                  <a:pt x="7556509" y="10687606"/>
                </a:lnTo>
                <a:close/>
              </a:path>
            </a:pathLst>
          </a:custGeom>
          <a:solidFill>
            <a:srgbClr val="F2F5F9"/>
          </a:solidFill>
        </p:spPr>
        <p:txBody>
          <a:bodyPr wrap="square" lIns="0" tIns="0" rIns="0" bIns="0" rtlCol="0"/>
          <a:lstStyle/>
          <a:p>
            <a:endParaRPr dirty="0"/>
          </a:p>
        </p:txBody>
      </p:sp>
      <p:grpSp>
        <p:nvGrpSpPr>
          <p:cNvPr id="3" name="object 3"/>
          <p:cNvGrpSpPr/>
          <p:nvPr/>
        </p:nvGrpSpPr>
        <p:grpSpPr>
          <a:xfrm>
            <a:off x="0" y="0"/>
            <a:ext cx="7553959" cy="767080"/>
            <a:chOff x="0" y="0"/>
            <a:chExt cx="7553959" cy="767080"/>
          </a:xfrm>
        </p:grpSpPr>
        <p:sp>
          <p:nvSpPr>
            <p:cNvPr id="4" name="object 4"/>
            <p:cNvSpPr/>
            <p:nvPr/>
          </p:nvSpPr>
          <p:spPr>
            <a:xfrm>
              <a:off x="1911505" y="0"/>
              <a:ext cx="5642610" cy="530225"/>
            </a:xfrm>
            <a:custGeom>
              <a:avLst/>
              <a:gdLst/>
              <a:ahLst/>
              <a:cxnLst/>
              <a:rect l="l" t="t" r="r" b="b"/>
              <a:pathLst>
                <a:path w="5642609" h="530225">
                  <a:moveTo>
                    <a:pt x="0" y="0"/>
                  </a:moveTo>
                  <a:lnTo>
                    <a:pt x="5642078" y="0"/>
                  </a:lnTo>
                  <a:lnTo>
                    <a:pt x="5642078" y="530125"/>
                  </a:lnTo>
                  <a:lnTo>
                    <a:pt x="384265" y="530125"/>
                  </a:lnTo>
                  <a:lnTo>
                    <a:pt x="0" y="0"/>
                  </a:lnTo>
                  <a:close/>
                </a:path>
              </a:pathLst>
            </a:custGeom>
            <a:solidFill>
              <a:srgbClr val="006E93"/>
            </a:solidFill>
          </p:spPr>
          <p:txBody>
            <a:bodyPr wrap="square" lIns="0" tIns="0" rIns="0" bIns="0" rtlCol="0"/>
            <a:lstStyle/>
            <a:p>
              <a:endParaRPr/>
            </a:p>
          </p:txBody>
        </p:sp>
        <p:sp>
          <p:nvSpPr>
            <p:cNvPr id="5" name="object 5"/>
            <p:cNvSpPr/>
            <p:nvPr/>
          </p:nvSpPr>
          <p:spPr>
            <a:xfrm>
              <a:off x="0" y="0"/>
              <a:ext cx="2966085" cy="767080"/>
            </a:xfrm>
            <a:custGeom>
              <a:avLst/>
              <a:gdLst/>
              <a:ahLst/>
              <a:cxnLst/>
              <a:rect l="l" t="t" r="r" b="b"/>
              <a:pathLst>
                <a:path w="2966085" h="767080">
                  <a:moveTo>
                    <a:pt x="0" y="0"/>
                  </a:moveTo>
                  <a:lnTo>
                    <a:pt x="1788878" y="0"/>
                  </a:lnTo>
                  <a:lnTo>
                    <a:pt x="2230861" y="621450"/>
                  </a:lnTo>
                  <a:lnTo>
                    <a:pt x="2965883" y="621450"/>
                  </a:lnTo>
                  <a:lnTo>
                    <a:pt x="2860377" y="767010"/>
                  </a:lnTo>
                  <a:lnTo>
                    <a:pt x="0" y="767010"/>
                  </a:lnTo>
                  <a:lnTo>
                    <a:pt x="0" y="0"/>
                  </a:lnTo>
                  <a:close/>
                </a:path>
              </a:pathLst>
            </a:custGeom>
            <a:solidFill>
              <a:srgbClr val="FFE100"/>
            </a:solidFill>
          </p:spPr>
          <p:txBody>
            <a:bodyPr wrap="square" lIns="0" tIns="0" rIns="0" bIns="0" rtlCol="0"/>
            <a:lstStyle/>
            <a:p>
              <a:endParaRPr/>
            </a:p>
          </p:txBody>
        </p:sp>
      </p:grpSp>
      <p:grpSp>
        <p:nvGrpSpPr>
          <p:cNvPr id="6" name="object 6"/>
          <p:cNvGrpSpPr/>
          <p:nvPr/>
        </p:nvGrpSpPr>
        <p:grpSpPr>
          <a:xfrm>
            <a:off x="0" y="9699160"/>
            <a:ext cx="7556500" cy="984250"/>
            <a:chOff x="0" y="9699160"/>
            <a:chExt cx="7556500" cy="984250"/>
          </a:xfrm>
        </p:grpSpPr>
        <p:sp>
          <p:nvSpPr>
            <p:cNvPr id="7" name="object 7"/>
            <p:cNvSpPr/>
            <p:nvPr/>
          </p:nvSpPr>
          <p:spPr>
            <a:xfrm>
              <a:off x="4501279" y="9699160"/>
              <a:ext cx="3054985" cy="984250"/>
            </a:xfrm>
            <a:custGeom>
              <a:avLst/>
              <a:gdLst/>
              <a:ahLst/>
              <a:cxnLst/>
              <a:rect l="l" t="t" r="r" b="b"/>
              <a:pathLst>
                <a:path w="3054984" h="984250">
                  <a:moveTo>
                    <a:pt x="763665" y="0"/>
                  </a:moveTo>
                  <a:lnTo>
                    <a:pt x="3054713" y="0"/>
                  </a:lnTo>
                  <a:lnTo>
                    <a:pt x="3054713" y="983774"/>
                  </a:lnTo>
                  <a:lnTo>
                    <a:pt x="0" y="983774"/>
                  </a:lnTo>
                  <a:lnTo>
                    <a:pt x="0" y="979599"/>
                  </a:lnTo>
                  <a:lnTo>
                    <a:pt x="763665" y="0"/>
                  </a:lnTo>
                  <a:close/>
                </a:path>
              </a:pathLst>
            </a:custGeom>
            <a:solidFill>
              <a:srgbClr val="184962"/>
            </a:solidFill>
          </p:spPr>
          <p:txBody>
            <a:bodyPr wrap="square" lIns="0" tIns="0" rIns="0" bIns="0" rtlCol="0"/>
            <a:lstStyle/>
            <a:p>
              <a:endParaRPr/>
            </a:p>
          </p:txBody>
        </p:sp>
        <p:sp>
          <p:nvSpPr>
            <p:cNvPr id="8" name="object 8"/>
            <p:cNvSpPr/>
            <p:nvPr/>
          </p:nvSpPr>
          <p:spPr>
            <a:xfrm>
              <a:off x="3902666" y="10127314"/>
              <a:ext cx="866775" cy="555625"/>
            </a:xfrm>
            <a:custGeom>
              <a:avLst/>
              <a:gdLst/>
              <a:ahLst/>
              <a:cxnLst/>
              <a:rect l="l" t="t" r="r" b="b"/>
              <a:pathLst>
                <a:path w="866775" h="555625">
                  <a:moveTo>
                    <a:pt x="433143" y="0"/>
                  </a:moveTo>
                  <a:lnTo>
                    <a:pt x="866285" y="0"/>
                  </a:lnTo>
                  <a:lnTo>
                    <a:pt x="433143" y="555619"/>
                  </a:lnTo>
                  <a:lnTo>
                    <a:pt x="0" y="555619"/>
                  </a:lnTo>
                  <a:lnTo>
                    <a:pt x="433143" y="0"/>
                  </a:lnTo>
                  <a:close/>
                </a:path>
              </a:pathLst>
            </a:custGeom>
            <a:solidFill>
              <a:srgbClr val="255372"/>
            </a:solidFill>
          </p:spPr>
          <p:txBody>
            <a:bodyPr wrap="square" lIns="0" tIns="0" rIns="0" bIns="0" rtlCol="0"/>
            <a:lstStyle/>
            <a:p>
              <a:endParaRPr/>
            </a:p>
          </p:txBody>
        </p:sp>
        <p:sp>
          <p:nvSpPr>
            <p:cNvPr id="9" name="object 9"/>
            <p:cNvSpPr/>
            <p:nvPr/>
          </p:nvSpPr>
          <p:spPr>
            <a:xfrm>
              <a:off x="0" y="10127314"/>
              <a:ext cx="4173220" cy="555625"/>
            </a:xfrm>
            <a:custGeom>
              <a:avLst/>
              <a:gdLst/>
              <a:ahLst/>
              <a:cxnLst/>
              <a:rect l="l" t="t" r="r" b="b"/>
              <a:pathLst>
                <a:path w="4173220" h="555625">
                  <a:moveTo>
                    <a:pt x="23064" y="0"/>
                  </a:moveTo>
                  <a:lnTo>
                    <a:pt x="4172785" y="0"/>
                  </a:lnTo>
                  <a:lnTo>
                    <a:pt x="3739652" y="555619"/>
                  </a:lnTo>
                  <a:lnTo>
                    <a:pt x="0" y="555619"/>
                  </a:lnTo>
                  <a:lnTo>
                    <a:pt x="0" y="29586"/>
                  </a:lnTo>
                  <a:lnTo>
                    <a:pt x="23064" y="0"/>
                  </a:lnTo>
                  <a:close/>
                </a:path>
              </a:pathLst>
            </a:custGeom>
            <a:solidFill>
              <a:srgbClr val="FFE100"/>
            </a:solidFill>
          </p:spPr>
          <p:txBody>
            <a:bodyPr wrap="square" lIns="0" tIns="0" rIns="0" bIns="0" rtlCol="0"/>
            <a:lstStyle/>
            <a:p>
              <a:endParaRPr/>
            </a:p>
          </p:txBody>
        </p:sp>
      </p:grpSp>
      <p:sp>
        <p:nvSpPr>
          <p:cNvPr id="11" name="object 11"/>
          <p:cNvSpPr txBox="1">
            <a:spLocks noGrp="1"/>
          </p:cNvSpPr>
          <p:nvPr>
            <p:ph type="title"/>
          </p:nvPr>
        </p:nvSpPr>
        <p:spPr>
          <a:xfrm>
            <a:off x="362934" y="993419"/>
            <a:ext cx="3298825" cy="504625"/>
          </a:xfrm>
          <a:prstGeom prst="rect">
            <a:avLst/>
          </a:prstGeom>
        </p:spPr>
        <p:txBody>
          <a:bodyPr vert="horz" wrap="square" lIns="0" tIns="12065" rIns="0" bIns="0" rtlCol="0">
            <a:spAutoFit/>
          </a:bodyPr>
          <a:lstStyle/>
          <a:p>
            <a:pPr marL="12700">
              <a:lnSpc>
                <a:spcPct val="100000"/>
              </a:lnSpc>
              <a:spcBef>
                <a:spcPts val="95"/>
              </a:spcBef>
            </a:pPr>
            <a:r>
              <a:rPr lang="en-IN" sz="3200" b="1" spc="-55" dirty="0">
                <a:solidFill>
                  <a:srgbClr val="000000"/>
                </a:solidFill>
                <a:latin typeface="Gill Sans MT" panose="020B0502020104020203" pitchFamily="34" charset="0"/>
              </a:rPr>
              <a:t>OUTPUT</a:t>
            </a:r>
            <a:r>
              <a:rPr lang="en-IN" sz="3200" b="1" spc="-55" dirty="0">
                <a:solidFill>
                  <a:srgbClr val="000000"/>
                </a:solidFill>
                <a:latin typeface="Book Antiqua" panose="02040602050305030304" pitchFamily="18" charset="0"/>
              </a:rPr>
              <a:t> :-</a:t>
            </a:r>
            <a:endParaRPr sz="3200" b="1" dirty="0">
              <a:latin typeface="Book Antiqua" panose="02040602050305030304" pitchFamily="18" charset="0"/>
            </a:endParaRPr>
          </a:p>
        </p:txBody>
      </p:sp>
      <p:sp>
        <p:nvSpPr>
          <p:cNvPr id="13" name="object 13"/>
          <p:cNvSpPr txBox="1"/>
          <p:nvPr/>
        </p:nvSpPr>
        <p:spPr>
          <a:xfrm>
            <a:off x="653425" y="6529267"/>
            <a:ext cx="6677659" cy="348172"/>
          </a:xfrm>
          <a:prstGeom prst="rect">
            <a:avLst/>
          </a:prstGeom>
        </p:spPr>
        <p:txBody>
          <a:bodyPr vert="horz" wrap="square" lIns="0" tIns="12700" rIns="0" bIns="0" rtlCol="0">
            <a:spAutoFit/>
          </a:bodyPr>
          <a:lstStyle/>
          <a:p>
            <a:pPr marL="12700" marR="5080" algn="just">
              <a:lnSpc>
                <a:spcPct val="115500"/>
              </a:lnSpc>
              <a:spcBef>
                <a:spcPts val="100"/>
              </a:spcBef>
            </a:pPr>
            <a:endParaRPr lang="en-IN" sz="2000" dirty="0">
              <a:latin typeface="Arial Black"/>
              <a:cs typeface="Arial Black"/>
            </a:endParaRPr>
          </a:p>
        </p:txBody>
      </p:sp>
      <p:sp>
        <p:nvSpPr>
          <p:cNvPr id="14" name="object 14"/>
          <p:cNvSpPr/>
          <p:nvPr/>
        </p:nvSpPr>
        <p:spPr>
          <a:xfrm>
            <a:off x="6521450" y="8855075"/>
            <a:ext cx="1035957" cy="1297610"/>
          </a:xfrm>
          <a:prstGeom prst="rect">
            <a:avLst/>
          </a:prstGeom>
          <a:blipFill>
            <a:blip r:embed="rId2" cstate="print"/>
            <a:stretch>
              <a:fillRect/>
            </a:stretch>
          </a:blipFill>
        </p:spPr>
        <p:txBody>
          <a:bodyPr wrap="square" lIns="0" tIns="0" rIns="0" bIns="0" rtlCol="0"/>
          <a:lstStyle/>
          <a:p>
            <a:endParaRPr/>
          </a:p>
        </p:txBody>
      </p:sp>
      <p:sp>
        <p:nvSpPr>
          <p:cNvPr id="15" name="object 15"/>
          <p:cNvSpPr txBox="1"/>
          <p:nvPr/>
        </p:nvSpPr>
        <p:spPr>
          <a:xfrm>
            <a:off x="6928957" y="10066466"/>
            <a:ext cx="541020" cy="439864"/>
          </a:xfrm>
          <a:prstGeom prst="rect">
            <a:avLst/>
          </a:prstGeom>
        </p:spPr>
        <p:txBody>
          <a:bodyPr vert="horz" wrap="square" lIns="0" tIns="130810" rIns="0" bIns="0" rtlCol="0">
            <a:spAutoFit/>
          </a:bodyPr>
          <a:lstStyle/>
          <a:p>
            <a:pPr marL="184150">
              <a:lnSpc>
                <a:spcPct val="100000"/>
              </a:lnSpc>
              <a:spcBef>
                <a:spcPts val="1030"/>
              </a:spcBef>
            </a:pPr>
            <a:r>
              <a:rPr sz="2000" b="1" dirty="0">
                <a:solidFill>
                  <a:schemeClr val="bg1"/>
                </a:solidFill>
                <a:latin typeface="Arial"/>
                <a:cs typeface="Arial"/>
              </a:rPr>
              <a:t>1</a:t>
            </a:r>
            <a:r>
              <a:rPr lang="en-IN" sz="2000" b="1" dirty="0">
                <a:solidFill>
                  <a:schemeClr val="bg1"/>
                </a:solidFill>
                <a:latin typeface="Arial"/>
                <a:cs typeface="Arial"/>
              </a:rPr>
              <a:t>8</a:t>
            </a:r>
            <a:endParaRPr sz="2000" dirty="0">
              <a:solidFill>
                <a:schemeClr val="bg1"/>
              </a:solidFill>
              <a:latin typeface="Arial"/>
              <a:cs typeface="Arial"/>
            </a:endParaRPr>
          </a:p>
        </p:txBody>
      </p:sp>
      <p:sp>
        <p:nvSpPr>
          <p:cNvPr id="16" name="TextBox 15">
            <a:extLst>
              <a:ext uri="{FF2B5EF4-FFF2-40B4-BE49-F238E27FC236}">
                <a16:creationId xmlns:a16="http://schemas.microsoft.com/office/drawing/2014/main" id="{97DB0BC8-0F47-4CA9-91D3-8CE2ABD9AFF4}"/>
              </a:ext>
            </a:extLst>
          </p:cNvPr>
          <p:cNvSpPr txBox="1"/>
          <p:nvPr/>
        </p:nvSpPr>
        <p:spPr>
          <a:xfrm>
            <a:off x="0" y="1692275"/>
            <a:ext cx="7556500" cy="8217634"/>
          </a:xfrm>
          <a:prstGeom prst="rect">
            <a:avLst/>
          </a:prstGeom>
          <a:noFill/>
        </p:spPr>
        <p:txBody>
          <a:bodyPr wrap="square" rtlCol="0">
            <a:spAutoFit/>
          </a:bodyPr>
          <a:lstStyle/>
          <a:p>
            <a:pPr marL="514350" indent="-514350" algn="just">
              <a:buFont typeface="+mj-lt"/>
              <a:buAutoNum type="romanUcPeriod"/>
            </a:pPr>
            <a:r>
              <a:rPr lang="en-GB" sz="2400" b="1" dirty="0"/>
              <a:t>Trend analysis</a:t>
            </a:r>
            <a:r>
              <a:rPr lang="en-GB" sz="2400" dirty="0"/>
              <a:t>: Analyze the trend of rape incidents over the years for different age groups, geographical regions, or other relevant factors. Identify any significant changes or patterns in the data.</a:t>
            </a:r>
          </a:p>
          <a:p>
            <a:pPr marL="514350" indent="-514350" algn="just">
              <a:buFont typeface="+mj-lt"/>
              <a:buAutoNum type="romanUcPeriod"/>
            </a:pPr>
            <a:endParaRPr lang="en-GB" sz="2400" dirty="0"/>
          </a:p>
          <a:p>
            <a:pPr marL="514350" indent="-514350" algn="just">
              <a:buFont typeface="+mj-lt"/>
              <a:buAutoNum type="romanUcPeriod"/>
            </a:pPr>
            <a:r>
              <a:rPr lang="en-GB" sz="2400" b="1" dirty="0"/>
              <a:t>Geographic analysis</a:t>
            </a:r>
            <a:r>
              <a:rPr lang="en-GB" sz="2400" dirty="0"/>
              <a:t>: Explore the distribution of rape incidents across different states or regions in India. Compare the numbers and rates of incidents to identify high-risk areas or areas with improvements.</a:t>
            </a:r>
          </a:p>
          <a:p>
            <a:pPr marL="514350" indent="-514350" algn="just">
              <a:buFont typeface="+mj-lt"/>
              <a:buAutoNum type="romanUcPeriod"/>
            </a:pPr>
            <a:endParaRPr lang="en-GB" sz="2400" dirty="0"/>
          </a:p>
          <a:p>
            <a:pPr marL="514350" indent="-514350" algn="just">
              <a:buFont typeface="+mj-lt"/>
              <a:buAutoNum type="romanUcPeriod"/>
            </a:pPr>
            <a:r>
              <a:rPr lang="en-GB" sz="2400" b="1" dirty="0"/>
              <a:t>Victim demographics</a:t>
            </a:r>
            <a:r>
              <a:rPr lang="en-GB" sz="2400" dirty="0"/>
              <a:t>: Investigate the demographics of rape victims, including age, gender, and relationships with the perpetrators (e.g., incest survivors). Analyze any patterns or correlations to gain deeper insights.</a:t>
            </a:r>
          </a:p>
          <a:p>
            <a:pPr marL="514350" indent="-514350" algn="just">
              <a:buFont typeface="+mj-lt"/>
              <a:buAutoNum type="romanUcPeriod"/>
            </a:pPr>
            <a:endParaRPr lang="en-GB" sz="2400" dirty="0"/>
          </a:p>
          <a:p>
            <a:pPr marL="514350" indent="-514350" algn="just">
              <a:buFont typeface="+mj-lt"/>
              <a:buAutoNum type="romanUcPeriod"/>
            </a:pPr>
            <a:r>
              <a:rPr lang="en-GB" sz="2400" b="1" dirty="0"/>
              <a:t>Victim support and justice</a:t>
            </a:r>
            <a:r>
              <a:rPr lang="en-GB" sz="2400" dirty="0"/>
              <a:t>: Explore the outcomes of rape cases, including the number of arrests, bail releases, and guilty verdicts. Examine the process and timeline of justice to identify any potential areas of improvement.</a:t>
            </a:r>
          </a:p>
          <a:p>
            <a:pPr marL="514350" indent="-514350" algn="just">
              <a:buFont typeface="+mj-lt"/>
              <a:buAutoNum type="romanUcPeriod"/>
            </a:pPr>
            <a:endParaRPr lang="en-IN" sz="2400" dirty="0"/>
          </a:p>
        </p:txBody>
      </p:sp>
    </p:spTree>
    <p:extLst>
      <p:ext uri="{BB962C8B-B14F-4D97-AF65-F5344CB8AC3E}">
        <p14:creationId xmlns:p14="http://schemas.microsoft.com/office/powerpoint/2010/main" val="2224200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7557134" cy="10687685"/>
          </a:xfrm>
          <a:custGeom>
            <a:avLst/>
            <a:gdLst/>
            <a:ahLst/>
            <a:cxnLst/>
            <a:rect l="l" t="t" r="r" b="b"/>
            <a:pathLst>
              <a:path w="7557134" h="10687685">
                <a:moveTo>
                  <a:pt x="7556509" y="10687606"/>
                </a:moveTo>
                <a:lnTo>
                  <a:pt x="0" y="10687606"/>
                </a:lnTo>
                <a:lnTo>
                  <a:pt x="0" y="0"/>
                </a:lnTo>
                <a:lnTo>
                  <a:pt x="7556509" y="0"/>
                </a:lnTo>
                <a:lnTo>
                  <a:pt x="7556509" y="10687606"/>
                </a:lnTo>
                <a:close/>
              </a:path>
            </a:pathLst>
          </a:custGeom>
          <a:solidFill>
            <a:srgbClr val="F2F5F9"/>
          </a:solidFill>
        </p:spPr>
        <p:txBody>
          <a:bodyPr wrap="square" lIns="0" tIns="0" rIns="0" bIns="0" rtlCol="0"/>
          <a:lstStyle/>
          <a:p>
            <a:endParaRPr/>
          </a:p>
        </p:txBody>
      </p:sp>
      <p:sp>
        <p:nvSpPr>
          <p:cNvPr id="3" name="object 3"/>
          <p:cNvSpPr/>
          <p:nvPr/>
        </p:nvSpPr>
        <p:spPr>
          <a:xfrm>
            <a:off x="7171548" y="251807"/>
            <a:ext cx="384810" cy="8949690"/>
          </a:xfrm>
          <a:custGeom>
            <a:avLst/>
            <a:gdLst/>
            <a:ahLst/>
            <a:cxnLst/>
            <a:rect l="l" t="t" r="r" b="b"/>
            <a:pathLst>
              <a:path w="384809" h="8949690">
                <a:moveTo>
                  <a:pt x="384444" y="0"/>
                </a:moveTo>
                <a:lnTo>
                  <a:pt x="384444" y="8949305"/>
                </a:lnTo>
                <a:lnTo>
                  <a:pt x="0" y="8949305"/>
                </a:lnTo>
                <a:lnTo>
                  <a:pt x="0" y="0"/>
                </a:lnTo>
                <a:lnTo>
                  <a:pt x="384444" y="0"/>
                </a:lnTo>
                <a:close/>
              </a:path>
            </a:pathLst>
          </a:custGeom>
          <a:solidFill>
            <a:srgbClr val="006E93"/>
          </a:solidFill>
        </p:spPr>
        <p:txBody>
          <a:bodyPr wrap="square" lIns="0" tIns="0" rIns="0" bIns="0" rtlCol="0"/>
          <a:lstStyle/>
          <a:p>
            <a:endParaRPr/>
          </a:p>
        </p:txBody>
      </p:sp>
      <p:grpSp>
        <p:nvGrpSpPr>
          <p:cNvPr id="4" name="object 4"/>
          <p:cNvGrpSpPr/>
          <p:nvPr/>
        </p:nvGrpSpPr>
        <p:grpSpPr>
          <a:xfrm>
            <a:off x="3295015" y="8919179"/>
            <a:ext cx="4261485" cy="1768475"/>
            <a:chOff x="3295015" y="8919179"/>
            <a:chExt cx="4261485" cy="1768475"/>
          </a:xfrm>
        </p:grpSpPr>
        <p:sp>
          <p:nvSpPr>
            <p:cNvPr id="5" name="object 5"/>
            <p:cNvSpPr/>
            <p:nvPr/>
          </p:nvSpPr>
          <p:spPr>
            <a:xfrm>
              <a:off x="4500676" y="9964521"/>
              <a:ext cx="3055315" cy="72307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295015" y="8919184"/>
              <a:ext cx="4261485" cy="1768475"/>
            </a:xfrm>
            <a:custGeom>
              <a:avLst/>
              <a:gdLst/>
              <a:ahLst/>
              <a:cxnLst/>
              <a:rect l="l" t="t" r="r" b="b"/>
              <a:pathLst>
                <a:path w="4261484" h="1768475">
                  <a:moveTo>
                    <a:pt x="4260964" y="0"/>
                  </a:moveTo>
                  <a:lnTo>
                    <a:pt x="0" y="1768424"/>
                  </a:lnTo>
                  <a:lnTo>
                    <a:pt x="249059" y="1768424"/>
                  </a:lnTo>
                  <a:lnTo>
                    <a:pt x="498119" y="1768424"/>
                  </a:lnTo>
                  <a:lnTo>
                    <a:pt x="3993642" y="1768424"/>
                  </a:lnTo>
                  <a:lnTo>
                    <a:pt x="4086606" y="1768424"/>
                  </a:lnTo>
                  <a:lnTo>
                    <a:pt x="4187888" y="1768424"/>
                  </a:lnTo>
                  <a:lnTo>
                    <a:pt x="4260964" y="1591627"/>
                  </a:lnTo>
                  <a:lnTo>
                    <a:pt x="4260964" y="1346644"/>
                  </a:lnTo>
                  <a:lnTo>
                    <a:pt x="4260964" y="1121752"/>
                  </a:lnTo>
                  <a:lnTo>
                    <a:pt x="4260964" y="206730"/>
                  </a:lnTo>
                  <a:lnTo>
                    <a:pt x="4260964" y="103365"/>
                  </a:lnTo>
                  <a:lnTo>
                    <a:pt x="4260964" y="0"/>
                  </a:lnTo>
                  <a:close/>
                </a:path>
              </a:pathLst>
            </a:custGeom>
            <a:solidFill>
              <a:srgbClr val="006E93"/>
            </a:solidFill>
          </p:spPr>
          <p:txBody>
            <a:bodyPr wrap="square" lIns="0" tIns="0" rIns="0" bIns="0" rtlCol="0"/>
            <a:lstStyle/>
            <a:p>
              <a:endParaRPr/>
            </a:p>
          </p:txBody>
        </p:sp>
      </p:grpSp>
      <p:sp>
        <p:nvSpPr>
          <p:cNvPr id="18" name="object 18"/>
          <p:cNvSpPr/>
          <p:nvPr/>
        </p:nvSpPr>
        <p:spPr>
          <a:xfrm>
            <a:off x="3257854" y="0"/>
            <a:ext cx="3912918" cy="777875"/>
          </a:xfrm>
          <a:prstGeom prst="rect">
            <a:avLst/>
          </a:prstGeom>
          <a:blipFill>
            <a:blip r:embed="rId3" cstate="print"/>
            <a:stretch>
              <a:fillRect/>
            </a:stretch>
          </a:blipFill>
        </p:spPr>
        <p:txBody>
          <a:bodyPr wrap="square" lIns="0" tIns="0" rIns="0" bIns="0" rtlCol="0"/>
          <a:lstStyle/>
          <a:p>
            <a:endParaRPr/>
          </a:p>
        </p:txBody>
      </p:sp>
      <p:sp>
        <p:nvSpPr>
          <p:cNvPr id="19" name="object 19"/>
          <p:cNvSpPr txBox="1"/>
          <p:nvPr/>
        </p:nvSpPr>
        <p:spPr>
          <a:xfrm>
            <a:off x="6926833" y="9956920"/>
            <a:ext cx="331470" cy="399468"/>
          </a:xfrm>
          <a:prstGeom prst="rect">
            <a:avLst/>
          </a:prstGeom>
        </p:spPr>
        <p:txBody>
          <a:bodyPr vert="horz" wrap="square" lIns="0" tIns="29845" rIns="0" bIns="0" rtlCol="0">
            <a:spAutoFit/>
          </a:bodyPr>
          <a:lstStyle/>
          <a:p>
            <a:pPr marL="12700">
              <a:lnSpc>
                <a:spcPct val="100000"/>
              </a:lnSpc>
              <a:spcBef>
                <a:spcPts val="235"/>
              </a:spcBef>
            </a:pPr>
            <a:r>
              <a:rPr lang="en-IN" sz="2400" b="1" spc="-5" dirty="0">
                <a:solidFill>
                  <a:srgbClr val="FBFDFE"/>
                </a:solidFill>
                <a:latin typeface="Arial"/>
                <a:cs typeface="Arial"/>
              </a:rPr>
              <a:t>1</a:t>
            </a:r>
            <a:endParaRPr sz="2400" dirty="0">
              <a:latin typeface="Arial"/>
              <a:cs typeface="Arial"/>
            </a:endParaRPr>
          </a:p>
        </p:txBody>
      </p:sp>
      <p:sp>
        <p:nvSpPr>
          <p:cNvPr id="20" name="object 9">
            <a:extLst>
              <a:ext uri="{FF2B5EF4-FFF2-40B4-BE49-F238E27FC236}">
                <a16:creationId xmlns:a16="http://schemas.microsoft.com/office/drawing/2014/main" id="{2DF50941-9B46-4B80-B514-75931609E9BF}"/>
              </a:ext>
            </a:extLst>
          </p:cNvPr>
          <p:cNvSpPr/>
          <p:nvPr/>
        </p:nvSpPr>
        <p:spPr>
          <a:xfrm>
            <a:off x="1" y="12"/>
            <a:ext cx="2711449" cy="1768463"/>
          </a:xfrm>
          <a:custGeom>
            <a:avLst/>
            <a:gdLst/>
            <a:ahLst/>
            <a:cxnLst/>
            <a:rect l="l" t="t" r="r" b="b"/>
            <a:pathLst>
              <a:path w="3147695" h="3089275">
                <a:moveTo>
                  <a:pt x="3147263" y="27381"/>
                </a:moveTo>
                <a:lnTo>
                  <a:pt x="3143554" y="3454"/>
                </a:lnTo>
                <a:lnTo>
                  <a:pt x="3141103" y="0"/>
                </a:lnTo>
                <a:lnTo>
                  <a:pt x="1881111" y="0"/>
                </a:lnTo>
                <a:lnTo>
                  <a:pt x="0" y="0"/>
                </a:lnTo>
                <a:lnTo>
                  <a:pt x="0" y="48437"/>
                </a:lnTo>
                <a:lnTo>
                  <a:pt x="0" y="2858338"/>
                </a:lnTo>
                <a:lnTo>
                  <a:pt x="0" y="2973501"/>
                </a:lnTo>
                <a:lnTo>
                  <a:pt x="0" y="3088678"/>
                </a:lnTo>
                <a:lnTo>
                  <a:pt x="3120542" y="88404"/>
                </a:lnTo>
                <a:lnTo>
                  <a:pt x="3134728" y="70827"/>
                </a:lnTo>
                <a:lnTo>
                  <a:pt x="3143974" y="50165"/>
                </a:lnTo>
                <a:lnTo>
                  <a:pt x="3147263" y="27381"/>
                </a:lnTo>
                <a:close/>
              </a:path>
            </a:pathLst>
          </a:custGeom>
          <a:solidFill>
            <a:srgbClr val="FAD02B"/>
          </a:solidFill>
        </p:spPr>
        <p:txBody>
          <a:bodyPr wrap="square" lIns="0" tIns="0" rIns="0" bIns="0" rtlCol="0"/>
          <a:lstStyle/>
          <a:p>
            <a:endParaRPr dirty="0"/>
          </a:p>
        </p:txBody>
      </p:sp>
      <p:sp>
        <p:nvSpPr>
          <p:cNvPr id="21" name="TextBox 20">
            <a:extLst>
              <a:ext uri="{FF2B5EF4-FFF2-40B4-BE49-F238E27FC236}">
                <a16:creationId xmlns:a16="http://schemas.microsoft.com/office/drawing/2014/main" id="{D1D14EA8-C434-4B62-87C3-BBBC20D6CFCC}"/>
              </a:ext>
            </a:extLst>
          </p:cNvPr>
          <p:cNvSpPr txBox="1"/>
          <p:nvPr/>
        </p:nvSpPr>
        <p:spPr>
          <a:xfrm>
            <a:off x="1989733" y="982885"/>
            <a:ext cx="4038600" cy="584775"/>
          </a:xfrm>
          <a:prstGeom prst="rect">
            <a:avLst/>
          </a:prstGeom>
          <a:noFill/>
        </p:spPr>
        <p:txBody>
          <a:bodyPr wrap="square" rtlCol="0">
            <a:spAutoFit/>
          </a:bodyPr>
          <a:lstStyle/>
          <a:p>
            <a:r>
              <a:rPr lang="en-IN" sz="3200" b="1" u="sng" dirty="0">
                <a:latin typeface="Book Antiqua" panose="02040602050305030304" pitchFamily="18" charset="0"/>
              </a:rPr>
              <a:t>Tables of Content</a:t>
            </a:r>
          </a:p>
        </p:txBody>
      </p:sp>
      <p:sp>
        <p:nvSpPr>
          <p:cNvPr id="22" name="TextBox 21">
            <a:extLst>
              <a:ext uri="{FF2B5EF4-FFF2-40B4-BE49-F238E27FC236}">
                <a16:creationId xmlns:a16="http://schemas.microsoft.com/office/drawing/2014/main" id="{620BEB87-5388-4133-955F-8042A65664AB}"/>
              </a:ext>
            </a:extLst>
          </p:cNvPr>
          <p:cNvSpPr txBox="1"/>
          <p:nvPr/>
        </p:nvSpPr>
        <p:spPr>
          <a:xfrm>
            <a:off x="192864" y="1854704"/>
            <a:ext cx="7170772" cy="461665"/>
          </a:xfrm>
          <a:prstGeom prst="rect">
            <a:avLst/>
          </a:prstGeom>
          <a:noFill/>
        </p:spPr>
        <p:txBody>
          <a:bodyPr wrap="square" rtlCol="0">
            <a:spAutoFit/>
          </a:bodyPr>
          <a:lstStyle/>
          <a:p>
            <a:r>
              <a:rPr lang="en-IN" sz="2400" b="1" u="sng" dirty="0"/>
              <a:t>      Content									Page No.</a:t>
            </a:r>
          </a:p>
        </p:txBody>
      </p:sp>
      <p:sp>
        <p:nvSpPr>
          <p:cNvPr id="23" name="TextBox 22">
            <a:extLst>
              <a:ext uri="{FF2B5EF4-FFF2-40B4-BE49-F238E27FC236}">
                <a16:creationId xmlns:a16="http://schemas.microsoft.com/office/drawing/2014/main" id="{78855816-26B5-48CA-B4F6-94AA216E265A}"/>
              </a:ext>
            </a:extLst>
          </p:cNvPr>
          <p:cNvSpPr txBox="1"/>
          <p:nvPr/>
        </p:nvSpPr>
        <p:spPr>
          <a:xfrm>
            <a:off x="0" y="2382540"/>
            <a:ext cx="7170772" cy="7478970"/>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Book Antiqua" panose="02040602050305030304" pitchFamily="18" charset="0"/>
              </a:rPr>
              <a:t>Table of Content	 - - - - - - - - - - - - - - - - - - -  01</a:t>
            </a:r>
          </a:p>
          <a:p>
            <a:pPr marL="342900" indent="-342900">
              <a:buFont typeface="Arial" panose="020B0604020202020204" pitchFamily="34" charset="0"/>
              <a:buChar char="•"/>
            </a:pPr>
            <a:r>
              <a:rPr lang="en-IN" sz="2400" dirty="0">
                <a:latin typeface="Book Antiqua" panose="02040602050305030304" pitchFamily="18" charset="0"/>
              </a:rPr>
              <a:t>Operation &amp; Metric Analytics with </a:t>
            </a:r>
            <a:r>
              <a:rPr lang="en-IN" sz="2400" b="1" dirty="0">
                <a:latin typeface="Book Antiqua" panose="02040602050305030304" pitchFamily="18" charset="0"/>
              </a:rPr>
              <a:t>Python</a:t>
            </a:r>
            <a:r>
              <a:rPr lang="en-IN" sz="2400" dirty="0">
                <a:latin typeface="Book Antiqua" panose="02040602050305030304" pitchFamily="18" charset="0"/>
              </a:rPr>
              <a:t> - -02</a:t>
            </a:r>
          </a:p>
          <a:p>
            <a:pPr marL="342900" indent="-342900">
              <a:buFont typeface="Arial" panose="020B0604020202020204" pitchFamily="34" charset="0"/>
              <a:buChar char="•"/>
            </a:pPr>
            <a:r>
              <a:rPr lang="en-IN" sz="2400" dirty="0">
                <a:latin typeface="Book Antiqua" panose="02040602050305030304" pitchFamily="18" charset="0"/>
              </a:rPr>
              <a:t>The Problem - - - - - - - - - - - - - - - - - - - - - - - - 03</a:t>
            </a:r>
          </a:p>
          <a:p>
            <a:pPr marL="342900" indent="-342900">
              <a:buFont typeface="Arial" panose="020B0604020202020204" pitchFamily="34" charset="0"/>
              <a:buChar char="•"/>
            </a:pPr>
            <a:r>
              <a:rPr lang="en-IN" sz="2400" dirty="0">
                <a:latin typeface="Book Antiqua" panose="02040602050305030304" pitchFamily="18" charset="0"/>
              </a:rPr>
              <a:t>Design   - - - - - - - - - - - - - - - - - - - - - - - - - - -  04</a:t>
            </a:r>
          </a:p>
          <a:p>
            <a:pPr marL="342900" indent="-342900">
              <a:buFont typeface="Arial" panose="020B0604020202020204" pitchFamily="34" charset="0"/>
              <a:buChar char="•"/>
            </a:pPr>
            <a:r>
              <a:rPr lang="en-IN" sz="2400" dirty="0">
                <a:latin typeface="Book Antiqua" panose="02040602050305030304" pitchFamily="18" charset="0"/>
              </a:rPr>
              <a:t>Finding  in  python - - - - - - - - - - - - - -  - 05 to 08</a:t>
            </a:r>
          </a:p>
          <a:p>
            <a:pPr marL="342900" indent="-342900">
              <a:buFont typeface="Arial" panose="020B0604020202020204" pitchFamily="34" charset="0"/>
              <a:buChar char="•"/>
            </a:pPr>
            <a:r>
              <a:rPr lang="en-IN" sz="2400" dirty="0">
                <a:latin typeface="Book Antiqua" panose="02040602050305030304" pitchFamily="18" charset="0"/>
              </a:rPr>
              <a:t>Conclusion  - - - - - - - - - - - - - - - - - - - - - - - - 09</a:t>
            </a:r>
          </a:p>
          <a:p>
            <a:pPr marL="342900" indent="-342900">
              <a:buFont typeface="Arial" panose="020B0604020202020204" pitchFamily="34" charset="0"/>
              <a:buChar char="•"/>
            </a:pPr>
            <a:r>
              <a:rPr lang="en-GB" sz="2400" dirty="0">
                <a:latin typeface="Book Antiqua" panose="02040602050305030304" pitchFamily="18" charset="0"/>
              </a:rPr>
              <a:t>Revolutionizing Business Analytics for the 		Modern Era with </a:t>
            </a:r>
            <a:r>
              <a:rPr lang="en-GB" sz="2400" b="1" dirty="0">
                <a:latin typeface="Book Antiqua" panose="02040602050305030304" pitchFamily="18" charset="0"/>
              </a:rPr>
              <a:t>Power</a:t>
            </a:r>
            <a:r>
              <a:rPr lang="en-GB" sz="2400" dirty="0">
                <a:latin typeface="Book Antiqua" panose="02040602050305030304" pitchFamily="18" charset="0"/>
              </a:rPr>
              <a:t> </a:t>
            </a:r>
            <a:r>
              <a:rPr lang="en-GB" sz="2400" b="1" dirty="0">
                <a:latin typeface="Book Antiqua" panose="02040602050305030304" pitchFamily="18" charset="0"/>
              </a:rPr>
              <a:t>BI-</a:t>
            </a:r>
            <a:r>
              <a:rPr lang="en-GB" sz="2400" dirty="0">
                <a:latin typeface="Book Antiqua" panose="02040602050305030304" pitchFamily="18" charset="0"/>
              </a:rPr>
              <a:t> - - - - - - - - - - -  10</a:t>
            </a:r>
          </a:p>
          <a:p>
            <a:pPr marL="342900" indent="-342900">
              <a:buFont typeface="Arial" panose="020B0604020202020204" pitchFamily="34" charset="0"/>
              <a:buChar char="•"/>
            </a:pPr>
            <a:r>
              <a:rPr lang="en-GB" sz="2400" dirty="0">
                <a:latin typeface="Book Antiqua" panose="02040602050305030304" pitchFamily="18" charset="0"/>
              </a:rPr>
              <a:t>The Problem - - - - - - - - - - - - - - - - - - - - - - - - -  11</a:t>
            </a:r>
          </a:p>
          <a:p>
            <a:pPr marL="342900" indent="-342900">
              <a:buFont typeface="Arial" panose="020B0604020202020204" pitchFamily="34" charset="0"/>
              <a:buChar char="•"/>
            </a:pPr>
            <a:r>
              <a:rPr lang="en-GB" sz="2400" dirty="0">
                <a:latin typeface="Book Antiqua" panose="02040602050305030304" pitchFamily="18" charset="0"/>
              </a:rPr>
              <a:t>Design  - - - - - - - - - - - - - - - - - - - - - - - - - - - - -  12</a:t>
            </a:r>
          </a:p>
          <a:p>
            <a:pPr marL="342900" indent="-342900">
              <a:buFont typeface="Arial" panose="020B0604020202020204" pitchFamily="34" charset="0"/>
              <a:buChar char="•"/>
            </a:pPr>
            <a:r>
              <a:rPr lang="en-GB" sz="2400" dirty="0">
                <a:latin typeface="Book Antiqua" panose="02040602050305030304" pitchFamily="18" charset="0"/>
              </a:rPr>
              <a:t>Finding in </a:t>
            </a:r>
            <a:r>
              <a:rPr lang="en-GB" sz="2400" b="1" dirty="0">
                <a:latin typeface="Book Antiqua" panose="02040602050305030304" pitchFamily="18" charset="0"/>
              </a:rPr>
              <a:t>Power</a:t>
            </a:r>
            <a:r>
              <a:rPr lang="en-GB" sz="2400" dirty="0">
                <a:latin typeface="Book Antiqua" panose="02040602050305030304" pitchFamily="18" charset="0"/>
              </a:rPr>
              <a:t> </a:t>
            </a:r>
            <a:r>
              <a:rPr lang="en-GB" sz="2400" b="1" dirty="0">
                <a:latin typeface="Book Antiqua" panose="02040602050305030304" pitchFamily="18" charset="0"/>
              </a:rPr>
              <a:t>BI</a:t>
            </a:r>
            <a:r>
              <a:rPr lang="en-GB" sz="2400" dirty="0">
                <a:latin typeface="Book Antiqua" panose="02040602050305030304" pitchFamily="18" charset="0"/>
              </a:rPr>
              <a:t> (1) - - - - - - - - - - - - - 13 to 14</a:t>
            </a:r>
          </a:p>
          <a:p>
            <a:pPr marL="342900" indent="-342900">
              <a:buFont typeface="Arial" panose="020B0604020202020204" pitchFamily="34" charset="0"/>
              <a:buChar char="•"/>
            </a:pPr>
            <a:r>
              <a:rPr lang="en-IN" sz="2400" dirty="0">
                <a:latin typeface="Book Antiqua" panose="02040602050305030304" pitchFamily="18" charset="0"/>
              </a:rPr>
              <a:t>Conclusion - - - - - - - - - - - - - - - - - - - - - - - - - - 15</a:t>
            </a:r>
          </a:p>
          <a:p>
            <a:pPr marL="342900" indent="-342900">
              <a:buFont typeface="Arial" panose="020B0604020202020204" pitchFamily="34" charset="0"/>
              <a:buChar char="•"/>
            </a:pPr>
            <a:r>
              <a:rPr lang="en-IN" sz="2400" dirty="0">
                <a:latin typeface="Book Antiqua" panose="02040602050305030304" pitchFamily="18" charset="0"/>
              </a:rPr>
              <a:t>The 2</a:t>
            </a:r>
            <a:r>
              <a:rPr lang="en-IN" sz="2400" baseline="30000" dirty="0">
                <a:latin typeface="Book Antiqua" panose="02040602050305030304" pitchFamily="18" charset="0"/>
              </a:rPr>
              <a:t>nd</a:t>
            </a:r>
            <a:r>
              <a:rPr lang="en-IN" sz="2400" dirty="0">
                <a:latin typeface="Book Antiqua" panose="02040602050305030304" pitchFamily="18" charset="0"/>
              </a:rPr>
              <a:t> Problem In Power BI</a:t>
            </a:r>
            <a:r>
              <a:rPr lang="en-IN" sz="2400" b="1" dirty="0">
                <a:latin typeface="Book Antiqua" panose="02040602050305030304" pitchFamily="18" charset="0"/>
              </a:rPr>
              <a:t> </a:t>
            </a:r>
            <a:r>
              <a:rPr lang="en-IN" sz="2400" dirty="0">
                <a:latin typeface="Book Antiqua" panose="02040602050305030304" pitchFamily="18" charset="0"/>
              </a:rPr>
              <a:t>- - - - - - - - - - - -  16</a:t>
            </a:r>
          </a:p>
          <a:p>
            <a:pPr marL="342900" indent="-342900">
              <a:buFont typeface="Arial" panose="020B0604020202020204" pitchFamily="34" charset="0"/>
              <a:buChar char="•"/>
            </a:pPr>
            <a:r>
              <a:rPr lang="en-IN" sz="2400" dirty="0">
                <a:latin typeface="Book Antiqua" panose="02040602050305030304" pitchFamily="18" charset="0"/>
              </a:rPr>
              <a:t>Finding in </a:t>
            </a:r>
            <a:r>
              <a:rPr lang="en-IN" sz="2400" b="1" dirty="0">
                <a:latin typeface="Book Antiqua" panose="02040602050305030304" pitchFamily="18" charset="0"/>
              </a:rPr>
              <a:t>Power Bi </a:t>
            </a:r>
            <a:r>
              <a:rPr lang="en-IN" sz="2400" dirty="0">
                <a:latin typeface="Book Antiqua" panose="02040602050305030304" pitchFamily="18" charset="0"/>
              </a:rPr>
              <a:t>(2) - - - - - - - - -  - 17 to 19</a:t>
            </a:r>
          </a:p>
          <a:p>
            <a:pPr marL="342900" indent="-342900">
              <a:buFont typeface="Arial" panose="020B0604020202020204" pitchFamily="34" charset="0"/>
              <a:buChar char="•"/>
            </a:pPr>
            <a:r>
              <a:rPr lang="en-IN" sz="2400" dirty="0">
                <a:latin typeface="Book Antiqua" panose="02040602050305030304" pitchFamily="18" charset="0"/>
              </a:rPr>
              <a:t>Conclusion  - - - - - - - - - - - - - - - - - - - - - -  20</a:t>
            </a:r>
          </a:p>
          <a:p>
            <a:pPr marL="342900" indent="-342900">
              <a:buFont typeface="Arial" panose="020B0604020202020204" pitchFamily="34" charset="0"/>
              <a:buChar char="•"/>
            </a:pPr>
            <a:r>
              <a:rPr lang="en-IN" sz="2400" b="1" dirty="0">
                <a:latin typeface="Book Antiqua" panose="02040602050305030304" pitchFamily="18" charset="0"/>
              </a:rPr>
              <a:t>Microsoft Excel  </a:t>
            </a:r>
            <a:r>
              <a:rPr lang="en-IN" sz="2400" dirty="0">
                <a:latin typeface="Book Antiqua" panose="02040602050305030304" pitchFamily="18" charset="0"/>
              </a:rPr>
              <a:t>- - - - - - - - - - - - - - - - -- -   21</a:t>
            </a:r>
          </a:p>
          <a:p>
            <a:pPr marL="342900" indent="-342900">
              <a:buFont typeface="Arial" panose="020B0604020202020204" pitchFamily="34" charset="0"/>
              <a:buChar char="•"/>
            </a:pPr>
            <a:r>
              <a:rPr lang="en-IN" sz="2400" dirty="0">
                <a:latin typeface="Book Antiqua" panose="02040602050305030304" pitchFamily="18" charset="0"/>
              </a:rPr>
              <a:t>The Problem - - - - - - - - - - - - - - - - - - - - -  22</a:t>
            </a:r>
          </a:p>
          <a:p>
            <a:pPr marL="342900" indent="-342900">
              <a:buFont typeface="Arial" panose="020B0604020202020204" pitchFamily="34" charset="0"/>
              <a:buChar char="•"/>
            </a:pPr>
            <a:r>
              <a:rPr lang="en-IN" sz="2400" dirty="0">
                <a:latin typeface="Book Antiqua" panose="02040602050305030304" pitchFamily="18" charset="0"/>
              </a:rPr>
              <a:t>Design  - - - - - - - - - - - - - - - - - - - - - - - -  23</a:t>
            </a:r>
          </a:p>
          <a:p>
            <a:pPr marL="342900" indent="-342900">
              <a:buFont typeface="Arial" panose="020B0604020202020204" pitchFamily="34" charset="0"/>
              <a:buChar char="•"/>
            </a:pPr>
            <a:r>
              <a:rPr lang="en-IN" sz="2400" dirty="0">
                <a:latin typeface="Book Antiqua" panose="02040602050305030304" pitchFamily="18" charset="0"/>
              </a:rPr>
              <a:t>Finding In Excel  - - - - - - - - - - - - - - - - 24 to 26</a:t>
            </a:r>
          </a:p>
          <a:p>
            <a:pPr marL="342900" indent="-342900">
              <a:buFont typeface="Arial" panose="020B0604020202020204" pitchFamily="34" charset="0"/>
              <a:buChar char="•"/>
            </a:pPr>
            <a:r>
              <a:rPr lang="en-IN" sz="2400" dirty="0">
                <a:latin typeface="Book Antiqua" panose="02040602050305030304" pitchFamily="18" charset="0"/>
              </a:rPr>
              <a:t>Conclusion - - - - - - - - - - - - - - - - - - - - 27</a:t>
            </a:r>
          </a:p>
        </p:txBody>
      </p:sp>
    </p:spTree>
    <p:extLst>
      <p:ext uri="{BB962C8B-B14F-4D97-AF65-F5344CB8AC3E}">
        <p14:creationId xmlns:p14="http://schemas.microsoft.com/office/powerpoint/2010/main" val="1312519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2">
            <a:extLst>
              <a:ext uri="{FF2B5EF4-FFF2-40B4-BE49-F238E27FC236}">
                <a16:creationId xmlns:a16="http://schemas.microsoft.com/office/drawing/2014/main" id="{CFAC4223-8328-4D9A-911A-2269B0163DC5}"/>
              </a:ext>
            </a:extLst>
          </p:cNvPr>
          <p:cNvSpPr/>
          <p:nvPr/>
        </p:nvSpPr>
        <p:spPr>
          <a:xfrm>
            <a:off x="0" y="0"/>
            <a:ext cx="7557134" cy="10687685"/>
          </a:xfrm>
          <a:custGeom>
            <a:avLst/>
            <a:gdLst/>
            <a:ahLst/>
            <a:cxnLst/>
            <a:rect l="l" t="t" r="r" b="b"/>
            <a:pathLst>
              <a:path w="7557134" h="10687685">
                <a:moveTo>
                  <a:pt x="7556509" y="10687606"/>
                </a:moveTo>
                <a:lnTo>
                  <a:pt x="0" y="10687606"/>
                </a:lnTo>
                <a:lnTo>
                  <a:pt x="0" y="0"/>
                </a:lnTo>
                <a:lnTo>
                  <a:pt x="7556509" y="0"/>
                </a:lnTo>
                <a:lnTo>
                  <a:pt x="7556509" y="10687606"/>
                </a:lnTo>
                <a:close/>
              </a:path>
            </a:pathLst>
          </a:custGeom>
          <a:solidFill>
            <a:srgbClr val="F2F5F9"/>
          </a:solidFill>
        </p:spPr>
        <p:txBody>
          <a:bodyPr wrap="square" lIns="0" tIns="0" rIns="0" bIns="0" rtlCol="0"/>
          <a:lstStyle/>
          <a:p>
            <a:pPr marL="400050" indent="-400050">
              <a:buFont typeface="+mj-lt"/>
              <a:buAutoNum type="romanUcPeriod"/>
            </a:pPr>
            <a:endParaRPr dirty="0"/>
          </a:p>
        </p:txBody>
      </p:sp>
      <p:sp>
        <p:nvSpPr>
          <p:cNvPr id="2" name="object 2"/>
          <p:cNvSpPr/>
          <p:nvPr/>
        </p:nvSpPr>
        <p:spPr>
          <a:xfrm>
            <a:off x="0" y="414393"/>
            <a:ext cx="6860540" cy="206375"/>
          </a:xfrm>
          <a:custGeom>
            <a:avLst/>
            <a:gdLst/>
            <a:ahLst/>
            <a:cxnLst/>
            <a:rect l="l" t="t" r="r" b="b"/>
            <a:pathLst>
              <a:path w="6860540" h="206375">
                <a:moveTo>
                  <a:pt x="0" y="205760"/>
                </a:moveTo>
                <a:lnTo>
                  <a:pt x="6860207" y="205760"/>
                </a:lnTo>
                <a:lnTo>
                  <a:pt x="6860207" y="0"/>
                </a:lnTo>
                <a:lnTo>
                  <a:pt x="0" y="0"/>
                </a:lnTo>
                <a:lnTo>
                  <a:pt x="0" y="205760"/>
                </a:lnTo>
                <a:close/>
              </a:path>
            </a:pathLst>
          </a:custGeom>
          <a:solidFill>
            <a:srgbClr val="FFE100"/>
          </a:solidFill>
        </p:spPr>
        <p:txBody>
          <a:bodyPr wrap="square" lIns="0" tIns="0" rIns="0" bIns="0" rtlCol="0"/>
          <a:lstStyle/>
          <a:p>
            <a:endParaRPr/>
          </a:p>
        </p:txBody>
      </p:sp>
      <p:sp>
        <p:nvSpPr>
          <p:cNvPr id="3" name="object 3"/>
          <p:cNvSpPr/>
          <p:nvPr/>
        </p:nvSpPr>
        <p:spPr>
          <a:xfrm>
            <a:off x="671291" y="10095889"/>
            <a:ext cx="6885305" cy="206375"/>
          </a:xfrm>
          <a:custGeom>
            <a:avLst/>
            <a:gdLst/>
            <a:ahLst/>
            <a:cxnLst/>
            <a:rect l="l" t="t" r="r" b="b"/>
            <a:pathLst>
              <a:path w="6885305" h="206375">
                <a:moveTo>
                  <a:pt x="0" y="205770"/>
                </a:moveTo>
                <a:lnTo>
                  <a:pt x="6884701" y="205770"/>
                </a:lnTo>
                <a:lnTo>
                  <a:pt x="6884701" y="0"/>
                </a:lnTo>
                <a:lnTo>
                  <a:pt x="0" y="0"/>
                </a:lnTo>
                <a:lnTo>
                  <a:pt x="0" y="205770"/>
                </a:lnTo>
                <a:close/>
              </a:path>
            </a:pathLst>
          </a:custGeom>
          <a:solidFill>
            <a:srgbClr val="FFE100"/>
          </a:solidFill>
        </p:spPr>
        <p:txBody>
          <a:bodyPr wrap="square" lIns="0" tIns="0" rIns="0" bIns="0" rtlCol="0"/>
          <a:lstStyle/>
          <a:p>
            <a:endParaRPr/>
          </a:p>
        </p:txBody>
      </p:sp>
      <p:sp>
        <p:nvSpPr>
          <p:cNvPr id="4" name="object 4"/>
          <p:cNvSpPr/>
          <p:nvPr/>
        </p:nvSpPr>
        <p:spPr>
          <a:xfrm>
            <a:off x="-1" y="0"/>
            <a:ext cx="7556500" cy="414655"/>
          </a:xfrm>
          <a:custGeom>
            <a:avLst/>
            <a:gdLst/>
            <a:ahLst/>
            <a:cxnLst/>
            <a:rect l="l" t="t" r="r" b="b"/>
            <a:pathLst>
              <a:path w="7556500" h="414655">
                <a:moveTo>
                  <a:pt x="0" y="414393"/>
                </a:moveTo>
                <a:lnTo>
                  <a:pt x="0" y="0"/>
                </a:lnTo>
                <a:lnTo>
                  <a:pt x="7555992" y="0"/>
                </a:lnTo>
                <a:lnTo>
                  <a:pt x="7555992" y="414393"/>
                </a:lnTo>
                <a:lnTo>
                  <a:pt x="0" y="414393"/>
                </a:lnTo>
                <a:close/>
              </a:path>
            </a:pathLst>
          </a:custGeom>
          <a:solidFill>
            <a:srgbClr val="1D4B8B"/>
          </a:solidFill>
        </p:spPr>
        <p:txBody>
          <a:bodyPr wrap="square" lIns="0" tIns="0" rIns="0" bIns="0" rtlCol="0"/>
          <a:lstStyle/>
          <a:p>
            <a:endParaRPr/>
          </a:p>
        </p:txBody>
      </p:sp>
      <p:sp>
        <p:nvSpPr>
          <p:cNvPr id="5" name="object 5"/>
          <p:cNvSpPr/>
          <p:nvPr/>
        </p:nvSpPr>
        <p:spPr>
          <a:xfrm>
            <a:off x="0" y="10301660"/>
            <a:ext cx="7556500" cy="386080"/>
          </a:xfrm>
          <a:custGeom>
            <a:avLst/>
            <a:gdLst/>
            <a:ahLst/>
            <a:cxnLst/>
            <a:rect l="l" t="t" r="r" b="b"/>
            <a:pathLst>
              <a:path w="7556500" h="386079">
                <a:moveTo>
                  <a:pt x="7555992" y="0"/>
                </a:moveTo>
                <a:lnTo>
                  <a:pt x="7555992" y="385934"/>
                </a:lnTo>
                <a:lnTo>
                  <a:pt x="0" y="385934"/>
                </a:lnTo>
                <a:lnTo>
                  <a:pt x="0" y="0"/>
                </a:lnTo>
                <a:lnTo>
                  <a:pt x="7555992" y="0"/>
                </a:lnTo>
                <a:close/>
              </a:path>
            </a:pathLst>
          </a:custGeom>
          <a:solidFill>
            <a:srgbClr val="255372"/>
          </a:solidFill>
        </p:spPr>
        <p:txBody>
          <a:bodyPr wrap="square" lIns="0" tIns="0" rIns="0" bIns="0" rtlCol="0"/>
          <a:lstStyle/>
          <a:p>
            <a:endParaRPr/>
          </a:p>
        </p:txBody>
      </p:sp>
      <p:sp>
        <p:nvSpPr>
          <p:cNvPr id="6" name="object 6"/>
          <p:cNvSpPr/>
          <p:nvPr/>
        </p:nvSpPr>
        <p:spPr>
          <a:xfrm>
            <a:off x="0" y="0"/>
            <a:ext cx="1353185" cy="1214755"/>
          </a:xfrm>
          <a:custGeom>
            <a:avLst/>
            <a:gdLst/>
            <a:ahLst/>
            <a:cxnLst/>
            <a:rect l="l" t="t" r="r" b="b"/>
            <a:pathLst>
              <a:path w="1353185" h="1214755">
                <a:moveTo>
                  <a:pt x="1352700" y="410382"/>
                </a:moveTo>
                <a:lnTo>
                  <a:pt x="1352700" y="418204"/>
                </a:lnTo>
                <a:lnTo>
                  <a:pt x="947778" y="1214326"/>
                </a:lnTo>
                <a:lnTo>
                  <a:pt x="0" y="1214326"/>
                </a:lnTo>
                <a:lnTo>
                  <a:pt x="0" y="0"/>
                </a:lnTo>
                <a:lnTo>
                  <a:pt x="1143973" y="0"/>
                </a:lnTo>
                <a:lnTo>
                  <a:pt x="1352700" y="410382"/>
                </a:lnTo>
                <a:close/>
              </a:path>
            </a:pathLst>
          </a:custGeom>
          <a:solidFill>
            <a:srgbClr val="1D4B8B"/>
          </a:solidFill>
        </p:spPr>
        <p:txBody>
          <a:bodyPr wrap="square" lIns="0" tIns="0" rIns="0" bIns="0" rtlCol="0"/>
          <a:lstStyle/>
          <a:p>
            <a:endParaRPr/>
          </a:p>
        </p:txBody>
      </p:sp>
      <p:sp>
        <p:nvSpPr>
          <p:cNvPr id="7" name="object 7"/>
          <p:cNvSpPr/>
          <p:nvPr/>
        </p:nvSpPr>
        <p:spPr>
          <a:xfrm>
            <a:off x="6178798" y="9501652"/>
            <a:ext cx="1377315" cy="1186180"/>
          </a:xfrm>
          <a:custGeom>
            <a:avLst/>
            <a:gdLst/>
            <a:ahLst/>
            <a:cxnLst/>
            <a:rect l="l" t="t" r="r" b="b"/>
            <a:pathLst>
              <a:path w="1377315" h="1186179">
                <a:moveTo>
                  <a:pt x="0" y="803961"/>
                </a:moveTo>
                <a:lnTo>
                  <a:pt x="0" y="796115"/>
                </a:lnTo>
                <a:lnTo>
                  <a:pt x="404912" y="0"/>
                </a:lnTo>
                <a:lnTo>
                  <a:pt x="1377194" y="0"/>
                </a:lnTo>
                <a:lnTo>
                  <a:pt x="1377194" y="1185943"/>
                </a:lnTo>
                <a:lnTo>
                  <a:pt x="194279" y="1185943"/>
                </a:lnTo>
                <a:lnTo>
                  <a:pt x="0" y="803961"/>
                </a:lnTo>
                <a:close/>
              </a:path>
            </a:pathLst>
          </a:custGeom>
          <a:solidFill>
            <a:srgbClr val="2E4D64"/>
          </a:solidFill>
        </p:spPr>
        <p:txBody>
          <a:bodyPr wrap="square" lIns="0" tIns="0" rIns="0" bIns="0" rtlCol="0"/>
          <a:lstStyle/>
          <a:p>
            <a:endParaRPr/>
          </a:p>
        </p:txBody>
      </p:sp>
      <p:sp>
        <p:nvSpPr>
          <p:cNvPr id="8" name="object 8"/>
          <p:cNvSpPr/>
          <p:nvPr/>
        </p:nvSpPr>
        <p:spPr>
          <a:xfrm>
            <a:off x="0" y="0"/>
            <a:ext cx="934085" cy="956944"/>
          </a:xfrm>
          <a:custGeom>
            <a:avLst/>
            <a:gdLst/>
            <a:ahLst/>
            <a:cxnLst/>
            <a:rect l="l" t="t" r="r" b="b"/>
            <a:pathLst>
              <a:path w="934085" h="956944">
                <a:moveTo>
                  <a:pt x="933710" y="367824"/>
                </a:moveTo>
                <a:lnTo>
                  <a:pt x="933710" y="373534"/>
                </a:lnTo>
                <a:lnTo>
                  <a:pt x="637025" y="956855"/>
                </a:lnTo>
                <a:lnTo>
                  <a:pt x="0" y="956855"/>
                </a:lnTo>
                <a:lnTo>
                  <a:pt x="0" y="0"/>
                </a:lnTo>
                <a:lnTo>
                  <a:pt x="746630" y="0"/>
                </a:lnTo>
                <a:lnTo>
                  <a:pt x="933710" y="367824"/>
                </a:lnTo>
                <a:close/>
              </a:path>
            </a:pathLst>
          </a:custGeom>
          <a:solidFill>
            <a:srgbClr val="FFE100"/>
          </a:solidFill>
        </p:spPr>
        <p:txBody>
          <a:bodyPr wrap="square" lIns="0" tIns="0" rIns="0" bIns="0" rtlCol="0"/>
          <a:lstStyle/>
          <a:p>
            <a:endParaRPr/>
          </a:p>
        </p:txBody>
      </p:sp>
      <p:sp>
        <p:nvSpPr>
          <p:cNvPr id="9" name="object 9"/>
          <p:cNvSpPr/>
          <p:nvPr/>
        </p:nvSpPr>
        <p:spPr>
          <a:xfrm>
            <a:off x="6597671" y="9759116"/>
            <a:ext cx="958850" cy="929005"/>
          </a:xfrm>
          <a:custGeom>
            <a:avLst/>
            <a:gdLst/>
            <a:ahLst/>
            <a:cxnLst/>
            <a:rect l="l" t="t" r="r" b="b"/>
            <a:pathLst>
              <a:path w="958850" h="929004">
                <a:moveTo>
                  <a:pt x="0" y="589069"/>
                </a:moveTo>
                <a:lnTo>
                  <a:pt x="0" y="583312"/>
                </a:lnTo>
                <a:lnTo>
                  <a:pt x="296690" y="0"/>
                </a:lnTo>
                <a:lnTo>
                  <a:pt x="958320" y="0"/>
                </a:lnTo>
                <a:lnTo>
                  <a:pt x="958320" y="928478"/>
                </a:lnTo>
                <a:lnTo>
                  <a:pt x="172642" y="928478"/>
                </a:lnTo>
                <a:lnTo>
                  <a:pt x="0" y="589069"/>
                </a:lnTo>
                <a:close/>
              </a:path>
            </a:pathLst>
          </a:custGeom>
          <a:solidFill>
            <a:srgbClr val="FFE100"/>
          </a:solidFill>
        </p:spPr>
        <p:txBody>
          <a:bodyPr wrap="square" lIns="0" tIns="0" rIns="0" bIns="0" rtlCol="0"/>
          <a:lstStyle/>
          <a:p>
            <a:endParaRPr/>
          </a:p>
        </p:txBody>
      </p:sp>
      <p:sp>
        <p:nvSpPr>
          <p:cNvPr id="15" name="object 15"/>
          <p:cNvSpPr txBox="1">
            <a:spLocks noGrp="1"/>
          </p:cNvSpPr>
          <p:nvPr>
            <p:ph type="sldNum" sz="quarter" idx="12"/>
          </p:nvPr>
        </p:nvSpPr>
        <p:spPr>
          <a:xfrm>
            <a:off x="6410781" y="10030119"/>
            <a:ext cx="948856" cy="337913"/>
          </a:xfrm>
          <a:prstGeom prst="rect">
            <a:avLst/>
          </a:prstGeom>
        </p:spPr>
        <p:txBody>
          <a:bodyPr vert="horz" wrap="square" lIns="0" tIns="29845" rIns="0" bIns="0" rtlCol="0">
            <a:spAutoFit/>
          </a:bodyPr>
          <a:lstStyle/>
          <a:p>
            <a:pPr marL="40640">
              <a:lnSpc>
                <a:spcPct val="100000"/>
              </a:lnSpc>
              <a:spcBef>
                <a:spcPts val="235"/>
              </a:spcBef>
            </a:pPr>
            <a:r>
              <a:rPr lang="en-IN" sz="2000" spc="-60" dirty="0">
                <a:solidFill>
                  <a:schemeClr val="tx1"/>
                </a:solidFill>
                <a:latin typeface="Arial" panose="020B0604020202020204" pitchFamily="34" charset="0"/>
                <a:cs typeface="Arial" panose="020B0604020202020204" pitchFamily="34" charset="0"/>
              </a:rPr>
              <a:t>19</a:t>
            </a:r>
            <a:endParaRPr sz="2000" spc="-60" dirty="0">
              <a:solidFill>
                <a:schemeClr val="tx1"/>
              </a:solidFill>
              <a:latin typeface="Arial" panose="020B0604020202020204" pitchFamily="34" charset="0"/>
              <a:cs typeface="Arial" panose="020B0604020202020204" pitchFamily="34" charset="0"/>
            </a:endParaRPr>
          </a:p>
        </p:txBody>
      </p:sp>
      <p:sp>
        <p:nvSpPr>
          <p:cNvPr id="14" name="object 14"/>
          <p:cNvSpPr/>
          <p:nvPr/>
        </p:nvSpPr>
        <p:spPr>
          <a:xfrm>
            <a:off x="4751709" y="8293214"/>
            <a:ext cx="1446583" cy="1798709"/>
          </a:xfrm>
          <a:prstGeom prst="rect">
            <a:avLst/>
          </a:prstGeom>
          <a:blipFill>
            <a:blip r:embed="rId2" cstate="print"/>
            <a:stretch>
              <a:fillRect/>
            </a:stretch>
          </a:blipFill>
        </p:spPr>
        <p:txBody>
          <a:bodyPr wrap="square" lIns="0" tIns="0" rIns="0" bIns="0" rtlCol="0"/>
          <a:lstStyle/>
          <a:p>
            <a:endParaRPr/>
          </a:p>
        </p:txBody>
      </p:sp>
      <p:sp>
        <p:nvSpPr>
          <p:cNvPr id="17" name="TextBox 16">
            <a:extLst>
              <a:ext uri="{FF2B5EF4-FFF2-40B4-BE49-F238E27FC236}">
                <a16:creationId xmlns:a16="http://schemas.microsoft.com/office/drawing/2014/main" id="{11629073-F279-461F-AA98-26E83FF5A022}"/>
              </a:ext>
            </a:extLst>
          </p:cNvPr>
          <p:cNvSpPr txBox="1"/>
          <p:nvPr/>
        </p:nvSpPr>
        <p:spPr>
          <a:xfrm>
            <a:off x="-634" y="1214408"/>
            <a:ext cx="7557134" cy="6740307"/>
          </a:xfrm>
          <a:prstGeom prst="rect">
            <a:avLst/>
          </a:prstGeom>
          <a:noFill/>
        </p:spPr>
        <p:txBody>
          <a:bodyPr wrap="square" rtlCol="0">
            <a:spAutoFit/>
          </a:bodyPr>
          <a:lstStyle/>
          <a:p>
            <a:pPr marL="400050" indent="-400050" algn="just">
              <a:buFont typeface="+mj-lt"/>
              <a:buAutoNum type="romanUcPeriod" startAt="5"/>
            </a:pPr>
            <a:r>
              <a:rPr lang="en-GB" sz="2400" b="1" dirty="0"/>
              <a:t>Comparative analysis</a:t>
            </a:r>
            <a:r>
              <a:rPr lang="en-GB" sz="2400" dirty="0"/>
              <a:t>: Compare the rape statistics with other types of crimes, such as murder or cheating, to understand the overall crime landscape. Identify any correlations or differences between different types of crimes</a:t>
            </a:r>
          </a:p>
          <a:p>
            <a:pPr marL="400050" indent="-400050" algn="just">
              <a:buFont typeface="+mj-lt"/>
              <a:buAutoNum type="romanUcPeriod" startAt="5"/>
            </a:pPr>
            <a:endParaRPr lang="en-GB" sz="2400" dirty="0"/>
          </a:p>
          <a:p>
            <a:pPr marL="400050" indent="-400050" algn="just">
              <a:buFont typeface="+mj-lt"/>
              <a:buAutoNum type="romanUcPeriod" startAt="5"/>
            </a:pPr>
            <a:r>
              <a:rPr lang="en-GB" sz="2400" b="1" dirty="0"/>
              <a:t>Data visualization</a:t>
            </a:r>
            <a:r>
              <a:rPr lang="en-GB" sz="2400" dirty="0"/>
              <a:t>: Review the visualizations in Power BI dashboard to ensure they effectively represent the data and convey the intended message. Consider using different chart types, color schemes, or interactive features to enhance user understanding.</a:t>
            </a:r>
          </a:p>
          <a:p>
            <a:pPr marL="400050" indent="-400050" algn="just">
              <a:buFont typeface="+mj-lt"/>
              <a:buAutoNum type="romanUcPeriod" startAt="5"/>
            </a:pPr>
            <a:endParaRPr lang="en-GB" sz="2400" dirty="0"/>
          </a:p>
          <a:p>
            <a:pPr marL="400050" indent="-400050" algn="just">
              <a:buFont typeface="+mj-lt"/>
              <a:buAutoNum type="romanUcPeriod" startAt="5"/>
            </a:pPr>
            <a:r>
              <a:rPr lang="en-GB" sz="2400" b="1" dirty="0"/>
              <a:t>Data quality and completeness</a:t>
            </a:r>
            <a:r>
              <a:rPr lang="en-GB" sz="2400" dirty="0"/>
              <a:t>: Validate the accuracy and completeness of data. Ensure that all required fields are populated, and any missing or inconsistent values are addressed appropriately.</a:t>
            </a:r>
          </a:p>
          <a:p>
            <a:pPr marL="400050" indent="-400050" algn="just">
              <a:buFont typeface="+mj-lt"/>
              <a:buAutoNum type="romanUcPeriod" startAt="5"/>
            </a:pPr>
            <a:endParaRPr lang="en-GB" sz="2400" dirty="0"/>
          </a:p>
          <a:p>
            <a:pPr marL="400050" indent="-400050" algn="just">
              <a:buFont typeface="+mj-lt"/>
              <a:buAutoNum type="romanUcPeriod" startAt="5"/>
            </a:pPr>
            <a:endParaRPr lang="en-IN" sz="2400" dirty="0"/>
          </a:p>
        </p:txBody>
      </p:sp>
    </p:spTree>
    <p:extLst>
      <p:ext uri="{BB962C8B-B14F-4D97-AF65-F5344CB8AC3E}">
        <p14:creationId xmlns:p14="http://schemas.microsoft.com/office/powerpoint/2010/main" val="1448310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7557134" cy="10687685"/>
          </a:xfrm>
          <a:custGeom>
            <a:avLst/>
            <a:gdLst/>
            <a:ahLst/>
            <a:cxnLst/>
            <a:rect l="l" t="t" r="r" b="b"/>
            <a:pathLst>
              <a:path w="7557134" h="10687685">
                <a:moveTo>
                  <a:pt x="7556509" y="10687606"/>
                </a:moveTo>
                <a:lnTo>
                  <a:pt x="0" y="10687606"/>
                </a:lnTo>
                <a:lnTo>
                  <a:pt x="0" y="0"/>
                </a:lnTo>
                <a:lnTo>
                  <a:pt x="7556509" y="0"/>
                </a:lnTo>
                <a:lnTo>
                  <a:pt x="7556509" y="10687606"/>
                </a:lnTo>
                <a:close/>
              </a:path>
            </a:pathLst>
          </a:custGeom>
          <a:solidFill>
            <a:srgbClr val="F2F5F9"/>
          </a:solidFill>
        </p:spPr>
        <p:txBody>
          <a:bodyPr wrap="square" lIns="0" tIns="0" rIns="0" bIns="0" rtlCol="0"/>
          <a:lstStyle/>
          <a:p>
            <a:endParaRPr dirty="0"/>
          </a:p>
        </p:txBody>
      </p:sp>
      <p:grpSp>
        <p:nvGrpSpPr>
          <p:cNvPr id="3" name="object 3"/>
          <p:cNvGrpSpPr/>
          <p:nvPr/>
        </p:nvGrpSpPr>
        <p:grpSpPr>
          <a:xfrm>
            <a:off x="0" y="8456614"/>
            <a:ext cx="1560195" cy="2231390"/>
            <a:chOff x="0" y="8456614"/>
            <a:chExt cx="1560195" cy="2231390"/>
          </a:xfrm>
        </p:grpSpPr>
        <p:sp>
          <p:nvSpPr>
            <p:cNvPr id="4" name="object 4"/>
            <p:cNvSpPr/>
            <p:nvPr/>
          </p:nvSpPr>
          <p:spPr>
            <a:xfrm>
              <a:off x="140884" y="8457620"/>
              <a:ext cx="1417320" cy="2230120"/>
            </a:xfrm>
            <a:custGeom>
              <a:avLst/>
              <a:gdLst/>
              <a:ahLst/>
              <a:cxnLst/>
              <a:rect l="l" t="t" r="r" b="b"/>
              <a:pathLst>
                <a:path w="1417320" h="2230120">
                  <a:moveTo>
                    <a:pt x="0" y="2229977"/>
                  </a:moveTo>
                  <a:lnTo>
                    <a:pt x="1417103" y="0"/>
                  </a:lnTo>
                  <a:lnTo>
                    <a:pt x="1123278" y="2229977"/>
                  </a:lnTo>
                  <a:lnTo>
                    <a:pt x="0" y="2229977"/>
                  </a:lnTo>
                  <a:close/>
                </a:path>
              </a:pathLst>
            </a:custGeom>
            <a:solidFill>
              <a:srgbClr val="006E93"/>
            </a:solidFill>
          </p:spPr>
          <p:txBody>
            <a:bodyPr wrap="square" lIns="0" tIns="0" rIns="0" bIns="0" rtlCol="0"/>
            <a:lstStyle/>
            <a:p>
              <a:endParaRPr/>
            </a:p>
          </p:txBody>
        </p:sp>
        <p:sp>
          <p:nvSpPr>
            <p:cNvPr id="5" name="object 5"/>
            <p:cNvSpPr/>
            <p:nvPr/>
          </p:nvSpPr>
          <p:spPr>
            <a:xfrm>
              <a:off x="0" y="8456624"/>
              <a:ext cx="1560195" cy="2231390"/>
            </a:xfrm>
            <a:custGeom>
              <a:avLst/>
              <a:gdLst/>
              <a:ahLst/>
              <a:cxnLst/>
              <a:rect l="l" t="t" r="r" b="b"/>
              <a:pathLst>
                <a:path w="1560195" h="2231390">
                  <a:moveTo>
                    <a:pt x="1559915" y="0"/>
                  </a:moveTo>
                  <a:lnTo>
                    <a:pt x="0" y="1016241"/>
                  </a:lnTo>
                  <a:lnTo>
                    <a:pt x="0" y="2230983"/>
                  </a:lnTo>
                  <a:lnTo>
                    <a:pt x="24955" y="2230983"/>
                  </a:lnTo>
                  <a:lnTo>
                    <a:pt x="166497" y="2230983"/>
                  </a:lnTo>
                  <a:lnTo>
                    <a:pt x="824915" y="2230983"/>
                  </a:lnTo>
                  <a:lnTo>
                    <a:pt x="389559" y="1873834"/>
                  </a:lnTo>
                  <a:lnTo>
                    <a:pt x="1559915" y="0"/>
                  </a:lnTo>
                  <a:close/>
                </a:path>
              </a:pathLst>
            </a:custGeom>
            <a:solidFill>
              <a:srgbClr val="FFE100"/>
            </a:solidFill>
          </p:spPr>
          <p:txBody>
            <a:bodyPr wrap="square" lIns="0" tIns="0" rIns="0" bIns="0" rtlCol="0"/>
            <a:lstStyle/>
            <a:p>
              <a:endParaRPr/>
            </a:p>
          </p:txBody>
        </p:sp>
        <p:sp>
          <p:nvSpPr>
            <p:cNvPr id="6" name="object 6"/>
            <p:cNvSpPr/>
            <p:nvPr/>
          </p:nvSpPr>
          <p:spPr>
            <a:xfrm>
              <a:off x="24958" y="10031333"/>
              <a:ext cx="450850" cy="656590"/>
            </a:xfrm>
            <a:custGeom>
              <a:avLst/>
              <a:gdLst/>
              <a:ahLst/>
              <a:cxnLst/>
              <a:rect l="l" t="t" r="r" b="b"/>
              <a:pathLst>
                <a:path w="450850" h="656590">
                  <a:moveTo>
                    <a:pt x="450841" y="656264"/>
                  </a:moveTo>
                  <a:lnTo>
                    <a:pt x="0" y="656264"/>
                  </a:lnTo>
                  <a:lnTo>
                    <a:pt x="0" y="0"/>
                  </a:lnTo>
                  <a:lnTo>
                    <a:pt x="450841" y="656264"/>
                  </a:lnTo>
                  <a:close/>
                </a:path>
              </a:pathLst>
            </a:custGeom>
            <a:solidFill>
              <a:srgbClr val="006E93"/>
            </a:solidFill>
          </p:spPr>
          <p:txBody>
            <a:bodyPr wrap="square" lIns="0" tIns="0" rIns="0" bIns="0" rtlCol="0"/>
            <a:lstStyle/>
            <a:p>
              <a:endParaRPr/>
            </a:p>
          </p:txBody>
        </p:sp>
      </p:grpSp>
      <p:grpSp>
        <p:nvGrpSpPr>
          <p:cNvPr id="7" name="object 7"/>
          <p:cNvGrpSpPr/>
          <p:nvPr/>
        </p:nvGrpSpPr>
        <p:grpSpPr>
          <a:xfrm>
            <a:off x="4616450" y="1"/>
            <a:ext cx="2940056" cy="1388780"/>
            <a:chOff x="4281811" y="0"/>
            <a:chExt cx="3274695" cy="1810385"/>
          </a:xfrm>
        </p:grpSpPr>
        <p:sp>
          <p:nvSpPr>
            <p:cNvPr id="8" name="object 8"/>
            <p:cNvSpPr/>
            <p:nvPr/>
          </p:nvSpPr>
          <p:spPr>
            <a:xfrm>
              <a:off x="5156861" y="0"/>
              <a:ext cx="2399665" cy="1500505"/>
            </a:xfrm>
            <a:custGeom>
              <a:avLst/>
              <a:gdLst/>
              <a:ahLst/>
              <a:cxnLst/>
              <a:rect l="l" t="t" r="r" b="b"/>
              <a:pathLst>
                <a:path w="2399665" h="1500505">
                  <a:moveTo>
                    <a:pt x="0" y="631395"/>
                  </a:moveTo>
                  <a:lnTo>
                    <a:pt x="627519" y="0"/>
                  </a:lnTo>
                  <a:lnTo>
                    <a:pt x="1276565" y="0"/>
                  </a:lnTo>
                  <a:lnTo>
                    <a:pt x="2399131" y="1115674"/>
                  </a:lnTo>
                  <a:lnTo>
                    <a:pt x="2399131" y="1500001"/>
                  </a:lnTo>
                  <a:lnTo>
                    <a:pt x="621" y="632013"/>
                  </a:lnTo>
                  <a:lnTo>
                    <a:pt x="0" y="631395"/>
                  </a:lnTo>
                  <a:close/>
                </a:path>
              </a:pathLst>
            </a:custGeom>
            <a:solidFill>
              <a:srgbClr val="006E93"/>
            </a:solidFill>
          </p:spPr>
          <p:txBody>
            <a:bodyPr wrap="square" lIns="0" tIns="0" rIns="0" bIns="0" rtlCol="0"/>
            <a:lstStyle/>
            <a:p>
              <a:endParaRPr/>
            </a:p>
          </p:txBody>
        </p:sp>
        <p:sp>
          <p:nvSpPr>
            <p:cNvPr id="9" name="object 9"/>
            <p:cNvSpPr/>
            <p:nvPr/>
          </p:nvSpPr>
          <p:spPr>
            <a:xfrm>
              <a:off x="4281805" y="0"/>
              <a:ext cx="3274695" cy="1810385"/>
            </a:xfrm>
            <a:custGeom>
              <a:avLst/>
              <a:gdLst/>
              <a:ahLst/>
              <a:cxnLst/>
              <a:rect l="l" t="t" r="r" b="b"/>
              <a:pathLst>
                <a:path w="3274695" h="1810385">
                  <a:moveTo>
                    <a:pt x="3274187" y="110858"/>
                  </a:moveTo>
                  <a:lnTo>
                    <a:pt x="3232302" y="12"/>
                  </a:lnTo>
                  <a:lnTo>
                    <a:pt x="2296414" y="12"/>
                  </a:lnTo>
                  <a:lnTo>
                    <a:pt x="397611" y="0"/>
                  </a:lnTo>
                  <a:lnTo>
                    <a:pt x="0" y="1810169"/>
                  </a:lnTo>
                  <a:lnTo>
                    <a:pt x="2200211" y="75857"/>
                  </a:lnTo>
                  <a:lnTo>
                    <a:pt x="3274187" y="1126693"/>
                  </a:lnTo>
                  <a:lnTo>
                    <a:pt x="3274187" y="110858"/>
                  </a:lnTo>
                  <a:close/>
                </a:path>
              </a:pathLst>
            </a:custGeom>
            <a:solidFill>
              <a:srgbClr val="FFE100"/>
            </a:solidFill>
          </p:spPr>
          <p:txBody>
            <a:bodyPr wrap="square" lIns="0" tIns="0" rIns="0" bIns="0" rtlCol="0"/>
            <a:lstStyle/>
            <a:p>
              <a:endParaRPr/>
            </a:p>
          </p:txBody>
        </p:sp>
        <p:sp>
          <p:nvSpPr>
            <p:cNvPr id="10" name="object 10"/>
            <p:cNvSpPr/>
            <p:nvPr/>
          </p:nvSpPr>
          <p:spPr>
            <a:xfrm>
              <a:off x="4599097" y="0"/>
              <a:ext cx="1698625" cy="689610"/>
            </a:xfrm>
            <a:custGeom>
              <a:avLst/>
              <a:gdLst/>
              <a:ahLst/>
              <a:cxnLst/>
              <a:rect l="l" t="t" r="r" b="b"/>
              <a:pathLst>
                <a:path w="1698625" h="689610">
                  <a:moveTo>
                    <a:pt x="0" y="689561"/>
                  </a:moveTo>
                  <a:lnTo>
                    <a:pt x="151457" y="0"/>
                  </a:lnTo>
                  <a:lnTo>
                    <a:pt x="1698194" y="0"/>
                  </a:lnTo>
                  <a:lnTo>
                    <a:pt x="0" y="689561"/>
                  </a:lnTo>
                  <a:close/>
                </a:path>
              </a:pathLst>
            </a:custGeom>
            <a:solidFill>
              <a:srgbClr val="006E93"/>
            </a:solidFill>
          </p:spPr>
          <p:txBody>
            <a:bodyPr wrap="square" lIns="0" tIns="0" rIns="0" bIns="0" rtlCol="0"/>
            <a:lstStyle/>
            <a:p>
              <a:endParaRPr/>
            </a:p>
          </p:txBody>
        </p:sp>
      </p:grpSp>
      <p:sp>
        <p:nvSpPr>
          <p:cNvPr id="11" name="object 11"/>
          <p:cNvSpPr/>
          <p:nvPr/>
        </p:nvSpPr>
        <p:spPr>
          <a:xfrm>
            <a:off x="3242889" y="5441174"/>
            <a:ext cx="2046605" cy="0"/>
          </a:xfrm>
          <a:custGeom>
            <a:avLst/>
            <a:gdLst/>
            <a:ahLst/>
            <a:cxnLst/>
            <a:rect l="l" t="t" r="r" b="b"/>
            <a:pathLst>
              <a:path w="2046604">
                <a:moveTo>
                  <a:pt x="0" y="0"/>
                </a:moveTo>
                <a:lnTo>
                  <a:pt x="2046194" y="0"/>
                </a:lnTo>
              </a:path>
            </a:pathLst>
          </a:custGeom>
          <a:ln w="19034">
            <a:solidFill>
              <a:srgbClr val="FFFFFF"/>
            </a:solidFill>
          </a:ln>
        </p:spPr>
        <p:txBody>
          <a:bodyPr wrap="square" lIns="0" tIns="0" rIns="0" bIns="0" rtlCol="0"/>
          <a:lstStyle/>
          <a:p>
            <a:endParaRPr/>
          </a:p>
        </p:txBody>
      </p:sp>
      <p:sp>
        <p:nvSpPr>
          <p:cNvPr id="12" name="object 12"/>
          <p:cNvSpPr/>
          <p:nvPr/>
        </p:nvSpPr>
        <p:spPr>
          <a:xfrm>
            <a:off x="755364" y="405710"/>
            <a:ext cx="2730937" cy="716915"/>
          </a:xfrm>
          <a:custGeom>
            <a:avLst/>
            <a:gdLst/>
            <a:ahLst/>
            <a:cxnLst/>
            <a:rect l="l" t="t" r="r" b="b"/>
            <a:pathLst>
              <a:path w="1009014">
                <a:moveTo>
                  <a:pt x="0" y="0"/>
                </a:moveTo>
                <a:lnTo>
                  <a:pt x="1008951" y="0"/>
                </a:lnTo>
              </a:path>
            </a:pathLst>
          </a:custGeom>
          <a:ln w="66619">
            <a:solidFill>
              <a:srgbClr val="FFE100"/>
            </a:solidFill>
          </a:ln>
        </p:spPr>
        <p:txBody>
          <a:bodyPr wrap="square" lIns="0" tIns="0" rIns="0" bIns="0" rtlCol="0"/>
          <a:lstStyle/>
          <a:p>
            <a:endParaRPr/>
          </a:p>
        </p:txBody>
      </p:sp>
      <p:sp>
        <p:nvSpPr>
          <p:cNvPr id="14" name="object 14"/>
          <p:cNvSpPr txBox="1"/>
          <p:nvPr/>
        </p:nvSpPr>
        <p:spPr>
          <a:xfrm>
            <a:off x="2041074" y="4945619"/>
            <a:ext cx="259079" cy="276225"/>
          </a:xfrm>
          <a:prstGeom prst="rect">
            <a:avLst/>
          </a:prstGeom>
        </p:spPr>
        <p:txBody>
          <a:bodyPr vert="horz" wrap="square" lIns="0" tIns="11430" rIns="0" bIns="0" rtlCol="0">
            <a:spAutoFit/>
          </a:bodyPr>
          <a:lstStyle/>
          <a:p>
            <a:pPr marL="12700">
              <a:lnSpc>
                <a:spcPct val="100000"/>
              </a:lnSpc>
              <a:spcBef>
                <a:spcPts val="90"/>
              </a:spcBef>
            </a:pPr>
            <a:r>
              <a:rPr sz="1650" spc="175" dirty="0">
                <a:solidFill>
                  <a:srgbClr val="FFFFFF"/>
                </a:solidFill>
                <a:latin typeface="Verdana"/>
                <a:cs typeface="Verdana"/>
              </a:rPr>
              <a:t>P</a:t>
            </a:r>
            <a:r>
              <a:rPr sz="1650" spc="-50" dirty="0">
                <a:solidFill>
                  <a:srgbClr val="FFFFFF"/>
                </a:solidFill>
                <a:latin typeface="Verdana"/>
                <a:cs typeface="Verdana"/>
              </a:rPr>
              <a:t>r</a:t>
            </a:r>
            <a:endParaRPr sz="1650">
              <a:latin typeface="Verdana"/>
              <a:cs typeface="Verdana"/>
            </a:endParaRPr>
          </a:p>
        </p:txBody>
      </p:sp>
      <p:sp>
        <p:nvSpPr>
          <p:cNvPr id="18" name="object 18"/>
          <p:cNvSpPr/>
          <p:nvPr/>
        </p:nvSpPr>
        <p:spPr>
          <a:xfrm>
            <a:off x="5644743" y="8880320"/>
            <a:ext cx="1446583" cy="1798709"/>
          </a:xfrm>
          <a:prstGeom prst="rect">
            <a:avLst/>
          </a:prstGeom>
          <a:blipFill>
            <a:blip r:embed="rId2" cstate="print"/>
            <a:stretch>
              <a:fillRect/>
            </a:stretch>
          </a:blipFill>
        </p:spPr>
        <p:txBody>
          <a:bodyPr wrap="square" lIns="0" tIns="0" rIns="0" bIns="0" rtlCol="0"/>
          <a:lstStyle/>
          <a:p>
            <a:endParaRPr/>
          </a:p>
        </p:txBody>
      </p:sp>
      <p:sp>
        <p:nvSpPr>
          <p:cNvPr id="19" name="object 19"/>
          <p:cNvSpPr/>
          <p:nvPr/>
        </p:nvSpPr>
        <p:spPr>
          <a:xfrm>
            <a:off x="1716420" y="10018135"/>
            <a:ext cx="3540303" cy="669462"/>
          </a:xfrm>
          <a:prstGeom prst="rect">
            <a:avLst/>
          </a:prstGeom>
          <a:blipFill>
            <a:blip r:embed="rId3" cstate="print"/>
            <a:stretch>
              <a:fillRect/>
            </a:stretch>
          </a:blipFill>
        </p:spPr>
        <p:txBody>
          <a:bodyPr wrap="square" lIns="0" tIns="0" rIns="0" bIns="0" rtlCol="0"/>
          <a:lstStyle/>
          <a:p>
            <a:endParaRPr/>
          </a:p>
        </p:txBody>
      </p:sp>
      <p:sp>
        <p:nvSpPr>
          <p:cNvPr id="20" name="object 20"/>
          <p:cNvSpPr txBox="1"/>
          <p:nvPr/>
        </p:nvSpPr>
        <p:spPr>
          <a:xfrm>
            <a:off x="6928957" y="10066466"/>
            <a:ext cx="541020" cy="472440"/>
          </a:xfrm>
          <a:prstGeom prst="rect">
            <a:avLst/>
          </a:prstGeom>
        </p:spPr>
        <p:txBody>
          <a:bodyPr vert="horz" wrap="square" lIns="0" tIns="130810" rIns="0" bIns="0" rtlCol="0">
            <a:spAutoFit/>
          </a:bodyPr>
          <a:lstStyle/>
          <a:p>
            <a:pPr marL="184150">
              <a:lnSpc>
                <a:spcPct val="100000"/>
              </a:lnSpc>
              <a:spcBef>
                <a:spcPts val="1030"/>
              </a:spcBef>
            </a:pPr>
            <a:r>
              <a:rPr sz="2000" b="1" dirty="0">
                <a:latin typeface="Arial"/>
                <a:cs typeface="Arial"/>
              </a:rPr>
              <a:t>20</a:t>
            </a:r>
            <a:endParaRPr sz="2000">
              <a:latin typeface="Arial"/>
              <a:cs typeface="Arial"/>
            </a:endParaRPr>
          </a:p>
        </p:txBody>
      </p:sp>
      <p:sp>
        <p:nvSpPr>
          <p:cNvPr id="21" name="object 4">
            <a:extLst>
              <a:ext uri="{FF2B5EF4-FFF2-40B4-BE49-F238E27FC236}">
                <a16:creationId xmlns:a16="http://schemas.microsoft.com/office/drawing/2014/main" id="{5E553006-0FAE-431C-B4BD-D8236F62F51A}"/>
              </a:ext>
            </a:extLst>
          </p:cNvPr>
          <p:cNvSpPr/>
          <p:nvPr/>
        </p:nvSpPr>
        <p:spPr>
          <a:xfrm>
            <a:off x="925591" y="1436034"/>
            <a:ext cx="5553710" cy="716915"/>
          </a:xfrm>
          <a:custGeom>
            <a:avLst/>
            <a:gdLst/>
            <a:ahLst/>
            <a:cxnLst/>
            <a:rect l="l" t="t" r="r" b="b"/>
            <a:pathLst>
              <a:path w="5553710" h="716914">
                <a:moveTo>
                  <a:pt x="5553531" y="716584"/>
                </a:moveTo>
                <a:lnTo>
                  <a:pt x="0" y="716584"/>
                </a:lnTo>
                <a:lnTo>
                  <a:pt x="0" y="0"/>
                </a:lnTo>
                <a:lnTo>
                  <a:pt x="5553531" y="0"/>
                </a:lnTo>
                <a:lnTo>
                  <a:pt x="5553531" y="716584"/>
                </a:lnTo>
                <a:close/>
              </a:path>
            </a:pathLst>
          </a:custGeom>
          <a:solidFill>
            <a:srgbClr val="FFE100"/>
          </a:solidFill>
        </p:spPr>
        <p:txBody>
          <a:bodyPr wrap="square" lIns="0" tIns="0" rIns="0" bIns="0" rtlCol="0"/>
          <a:lstStyle/>
          <a:p>
            <a:r>
              <a:rPr lang="en-IN" sz="4800" spc="-425" dirty="0">
                <a:solidFill>
                  <a:srgbClr val="000000"/>
                </a:solidFill>
                <a:latin typeface="Arial Black"/>
                <a:cs typeface="Arial Black"/>
              </a:rPr>
              <a:t>	 CONCLUSION</a:t>
            </a:r>
            <a:endParaRPr sz="4800" dirty="0"/>
          </a:p>
        </p:txBody>
      </p:sp>
      <p:sp>
        <p:nvSpPr>
          <p:cNvPr id="22" name="TextBox 21">
            <a:extLst>
              <a:ext uri="{FF2B5EF4-FFF2-40B4-BE49-F238E27FC236}">
                <a16:creationId xmlns:a16="http://schemas.microsoft.com/office/drawing/2014/main" id="{8BD93278-D4CB-4548-AE0C-17DC39ECA601}"/>
              </a:ext>
            </a:extLst>
          </p:cNvPr>
          <p:cNvSpPr txBox="1"/>
          <p:nvPr/>
        </p:nvSpPr>
        <p:spPr>
          <a:xfrm>
            <a:off x="86523" y="2515813"/>
            <a:ext cx="7469977" cy="6001643"/>
          </a:xfrm>
          <a:prstGeom prst="rect">
            <a:avLst/>
          </a:prstGeom>
          <a:noFill/>
        </p:spPr>
        <p:txBody>
          <a:bodyPr wrap="square" rtlCol="0">
            <a:spAutoFit/>
          </a:bodyPr>
          <a:lstStyle/>
          <a:p>
            <a:pPr algn="just"/>
            <a:r>
              <a:rPr lang="en-GB" sz="3200" dirty="0">
                <a:latin typeface="Times New Roman" panose="02020603050405020304" pitchFamily="18" charset="0"/>
                <a:cs typeface="Times New Roman" panose="02020603050405020304" pitchFamily="18" charset="0"/>
              </a:rPr>
              <a:t>The conclusions drawn from the available data indicate that further analysis and investigation are necessary to fully comprehend the scope and nature of rape incidents, the demographics of the victims, the functioning of the judicial process, and the effectiveness of preventive measures. The data provided is limited and additional information and context are required to provide more conclusive insights and actionable recommendations for addressing the </a:t>
            </a:r>
            <a:r>
              <a:rPr lang="en-GB" sz="3200" b="1" dirty="0">
                <a:latin typeface="Times New Roman" panose="02020603050405020304" pitchFamily="18" charset="0"/>
                <a:cs typeface="Times New Roman" panose="02020603050405020304" pitchFamily="18" charset="0"/>
              </a:rPr>
              <a:t>issue of rape</a:t>
            </a:r>
            <a:r>
              <a:rPr lang="en-GB" sz="3200" dirty="0">
                <a:latin typeface="Times New Roman" panose="02020603050405020304" pitchFamily="18" charset="0"/>
                <a:cs typeface="Times New Roman" panose="02020603050405020304" pitchFamily="18" charset="0"/>
              </a:rPr>
              <a:t>.</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6139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object 2"/>
          <p:cNvGrpSpPr/>
          <p:nvPr/>
        </p:nvGrpSpPr>
        <p:grpSpPr>
          <a:xfrm>
            <a:off x="5378450" y="0"/>
            <a:ext cx="2172194" cy="1798709"/>
            <a:chOff x="2274585" y="2551"/>
            <a:chExt cx="5266690" cy="3090545"/>
          </a:xfrm>
        </p:grpSpPr>
        <p:sp>
          <p:nvSpPr>
            <p:cNvPr id="3" name="object 3"/>
            <p:cNvSpPr/>
            <p:nvPr/>
          </p:nvSpPr>
          <p:spPr>
            <a:xfrm>
              <a:off x="2793939" y="2551"/>
              <a:ext cx="4747260" cy="2356485"/>
            </a:xfrm>
            <a:custGeom>
              <a:avLst/>
              <a:gdLst/>
              <a:ahLst/>
              <a:cxnLst/>
              <a:rect l="l" t="t" r="r" b="b"/>
              <a:pathLst>
                <a:path w="4747259" h="2356485">
                  <a:moveTo>
                    <a:pt x="0" y="0"/>
                  </a:moveTo>
                  <a:lnTo>
                    <a:pt x="4747080" y="0"/>
                  </a:lnTo>
                  <a:lnTo>
                    <a:pt x="4747080" y="2356154"/>
                  </a:lnTo>
                  <a:lnTo>
                    <a:pt x="2150308" y="1064363"/>
                  </a:lnTo>
                  <a:lnTo>
                    <a:pt x="0" y="0"/>
                  </a:lnTo>
                  <a:close/>
                </a:path>
              </a:pathLst>
            </a:custGeom>
            <a:solidFill>
              <a:srgbClr val="5E94CB"/>
            </a:solidFill>
          </p:spPr>
          <p:txBody>
            <a:bodyPr wrap="square" lIns="0" tIns="0" rIns="0" bIns="0" rtlCol="0"/>
            <a:lstStyle/>
            <a:p>
              <a:endParaRPr/>
            </a:p>
          </p:txBody>
        </p:sp>
        <p:sp>
          <p:nvSpPr>
            <p:cNvPr id="4" name="object 4"/>
            <p:cNvSpPr/>
            <p:nvPr/>
          </p:nvSpPr>
          <p:spPr>
            <a:xfrm>
              <a:off x="2857715" y="2552"/>
              <a:ext cx="4683760" cy="2329180"/>
            </a:xfrm>
            <a:custGeom>
              <a:avLst/>
              <a:gdLst/>
              <a:ahLst/>
              <a:cxnLst/>
              <a:rect l="l" t="t" r="r" b="b"/>
              <a:pathLst>
                <a:path w="4683759" h="2329180">
                  <a:moveTo>
                    <a:pt x="4683303" y="1491932"/>
                  </a:moveTo>
                  <a:lnTo>
                    <a:pt x="4537519" y="1419161"/>
                  </a:lnTo>
                  <a:lnTo>
                    <a:pt x="4537519" y="564032"/>
                  </a:lnTo>
                  <a:lnTo>
                    <a:pt x="3389465" y="0"/>
                  </a:lnTo>
                  <a:lnTo>
                    <a:pt x="1603616" y="0"/>
                  </a:lnTo>
                  <a:lnTo>
                    <a:pt x="2286978" y="336600"/>
                  </a:lnTo>
                  <a:lnTo>
                    <a:pt x="2168525" y="554926"/>
                  </a:lnTo>
                  <a:lnTo>
                    <a:pt x="2086521" y="700481"/>
                  </a:lnTo>
                  <a:lnTo>
                    <a:pt x="4464621" y="2119630"/>
                  </a:lnTo>
                  <a:lnTo>
                    <a:pt x="2460091" y="1118946"/>
                  </a:lnTo>
                  <a:lnTo>
                    <a:pt x="2086521" y="937006"/>
                  </a:lnTo>
                  <a:lnTo>
                    <a:pt x="200456" y="0"/>
                  </a:lnTo>
                  <a:lnTo>
                    <a:pt x="0" y="0"/>
                  </a:lnTo>
                  <a:lnTo>
                    <a:pt x="2059190" y="1027976"/>
                  </a:lnTo>
                  <a:lnTo>
                    <a:pt x="2086521" y="1037082"/>
                  </a:lnTo>
                  <a:lnTo>
                    <a:pt x="4683303" y="2328862"/>
                  </a:lnTo>
                  <a:lnTo>
                    <a:pt x="4683303" y="2246998"/>
                  </a:lnTo>
                  <a:lnTo>
                    <a:pt x="4683303" y="2228799"/>
                  </a:lnTo>
                  <a:lnTo>
                    <a:pt x="4683303" y="1491932"/>
                  </a:lnTo>
                  <a:close/>
                </a:path>
              </a:pathLst>
            </a:custGeom>
            <a:solidFill>
              <a:srgbClr val="1D4B8B"/>
            </a:solidFill>
          </p:spPr>
          <p:txBody>
            <a:bodyPr wrap="square" lIns="0" tIns="0" rIns="0" bIns="0" rtlCol="0"/>
            <a:lstStyle/>
            <a:p>
              <a:endParaRPr/>
            </a:p>
          </p:txBody>
        </p:sp>
        <p:sp>
          <p:nvSpPr>
            <p:cNvPr id="5" name="object 5"/>
            <p:cNvSpPr/>
            <p:nvPr/>
          </p:nvSpPr>
          <p:spPr>
            <a:xfrm>
              <a:off x="3914651" y="2551"/>
              <a:ext cx="3626485" cy="2884170"/>
            </a:xfrm>
            <a:custGeom>
              <a:avLst/>
              <a:gdLst/>
              <a:ahLst/>
              <a:cxnLst/>
              <a:rect l="l" t="t" r="r" b="b"/>
              <a:pathLst>
                <a:path w="3626484" h="2884170">
                  <a:moveTo>
                    <a:pt x="1029597" y="700478"/>
                  </a:moveTo>
                  <a:lnTo>
                    <a:pt x="3626368" y="1992269"/>
                  </a:lnTo>
                  <a:lnTo>
                    <a:pt x="3626368" y="2883787"/>
                  </a:lnTo>
                  <a:lnTo>
                    <a:pt x="1029597" y="1591996"/>
                  </a:lnTo>
                  <a:lnTo>
                    <a:pt x="1029597" y="700478"/>
                  </a:lnTo>
                  <a:close/>
                </a:path>
                <a:path w="3626484" h="2884170">
                  <a:moveTo>
                    <a:pt x="0" y="0"/>
                  </a:moveTo>
                  <a:lnTo>
                    <a:pt x="1785849" y="0"/>
                  </a:lnTo>
                  <a:lnTo>
                    <a:pt x="3225463" y="718672"/>
                  </a:lnTo>
                  <a:lnTo>
                    <a:pt x="3225463" y="1610190"/>
                  </a:lnTo>
                  <a:lnTo>
                    <a:pt x="0" y="0"/>
                  </a:lnTo>
                  <a:close/>
                </a:path>
              </a:pathLst>
            </a:custGeom>
            <a:solidFill>
              <a:srgbClr val="3C6BA7"/>
            </a:solidFill>
          </p:spPr>
          <p:txBody>
            <a:bodyPr wrap="square" lIns="0" tIns="0" rIns="0" bIns="0" rtlCol="0"/>
            <a:lstStyle/>
            <a:p>
              <a:endParaRPr/>
            </a:p>
          </p:txBody>
        </p:sp>
        <p:sp>
          <p:nvSpPr>
            <p:cNvPr id="6" name="object 6"/>
            <p:cNvSpPr/>
            <p:nvPr/>
          </p:nvSpPr>
          <p:spPr>
            <a:xfrm>
              <a:off x="2274585" y="2551"/>
              <a:ext cx="5266690" cy="3090545"/>
            </a:xfrm>
            <a:custGeom>
              <a:avLst/>
              <a:gdLst/>
              <a:ahLst/>
              <a:cxnLst/>
              <a:rect l="l" t="t" r="r" b="b"/>
              <a:pathLst>
                <a:path w="5266690" h="3090545">
                  <a:moveTo>
                    <a:pt x="4245948" y="2483514"/>
                  </a:moveTo>
                  <a:lnTo>
                    <a:pt x="5266434" y="2992952"/>
                  </a:lnTo>
                  <a:lnTo>
                    <a:pt x="5266434" y="3090465"/>
                  </a:lnTo>
                  <a:lnTo>
                    <a:pt x="5261315" y="3090465"/>
                  </a:lnTo>
                  <a:lnTo>
                    <a:pt x="4245948" y="2583582"/>
                  </a:lnTo>
                  <a:lnTo>
                    <a:pt x="4245948" y="2483514"/>
                  </a:lnTo>
                  <a:close/>
                </a:path>
                <a:path w="5266690" h="3090545">
                  <a:moveTo>
                    <a:pt x="419127" y="0"/>
                  </a:moveTo>
                  <a:lnTo>
                    <a:pt x="619580" y="0"/>
                  </a:lnTo>
                  <a:lnTo>
                    <a:pt x="5266434" y="2310668"/>
                  </a:lnTo>
                  <a:lnTo>
                    <a:pt x="5266434" y="2410737"/>
                  </a:lnTo>
                  <a:lnTo>
                    <a:pt x="419127" y="0"/>
                  </a:lnTo>
                  <a:close/>
                </a:path>
                <a:path w="5266690" h="3090545">
                  <a:moveTo>
                    <a:pt x="2678774" y="0"/>
                  </a:moveTo>
                  <a:lnTo>
                    <a:pt x="2879227" y="0"/>
                  </a:lnTo>
                  <a:lnTo>
                    <a:pt x="5266434" y="1182625"/>
                  </a:lnTo>
                  <a:lnTo>
                    <a:pt x="5266434" y="1291791"/>
                  </a:lnTo>
                  <a:lnTo>
                    <a:pt x="2678774" y="0"/>
                  </a:lnTo>
                  <a:close/>
                </a:path>
                <a:path w="5266690" h="3090545">
                  <a:moveTo>
                    <a:pt x="0" y="0"/>
                  </a:moveTo>
                  <a:lnTo>
                    <a:pt x="200452" y="0"/>
                  </a:lnTo>
                  <a:lnTo>
                    <a:pt x="2560325" y="1173528"/>
                  </a:lnTo>
                  <a:lnTo>
                    <a:pt x="2560325" y="1273597"/>
                  </a:lnTo>
                  <a:lnTo>
                    <a:pt x="0" y="0"/>
                  </a:lnTo>
                  <a:close/>
                </a:path>
              </a:pathLst>
            </a:custGeom>
            <a:solidFill>
              <a:srgbClr val="FFD500"/>
            </a:solidFill>
          </p:spPr>
          <p:txBody>
            <a:bodyPr wrap="square" lIns="0" tIns="0" rIns="0" bIns="0" rtlCol="0"/>
            <a:lstStyle/>
            <a:p>
              <a:endParaRPr/>
            </a:p>
          </p:txBody>
        </p:sp>
      </p:grpSp>
      <p:grpSp>
        <p:nvGrpSpPr>
          <p:cNvPr id="7" name="object 7"/>
          <p:cNvGrpSpPr/>
          <p:nvPr/>
        </p:nvGrpSpPr>
        <p:grpSpPr>
          <a:xfrm>
            <a:off x="0" y="8701486"/>
            <a:ext cx="7556500" cy="1977649"/>
            <a:chOff x="0" y="8701486"/>
            <a:chExt cx="7556500" cy="1977649"/>
          </a:xfrm>
        </p:grpSpPr>
        <p:sp>
          <p:nvSpPr>
            <p:cNvPr id="8" name="object 8"/>
            <p:cNvSpPr/>
            <p:nvPr/>
          </p:nvSpPr>
          <p:spPr>
            <a:xfrm>
              <a:off x="0" y="9215804"/>
              <a:ext cx="7556500" cy="1463040"/>
            </a:xfrm>
            <a:custGeom>
              <a:avLst/>
              <a:gdLst/>
              <a:ahLst/>
              <a:cxnLst/>
              <a:rect l="l" t="t" r="r" b="b"/>
              <a:pathLst>
                <a:path w="7556500" h="1463040">
                  <a:moveTo>
                    <a:pt x="7555992" y="968561"/>
                  </a:moveTo>
                  <a:lnTo>
                    <a:pt x="3961450" y="968561"/>
                  </a:lnTo>
                  <a:lnTo>
                    <a:pt x="7555992" y="0"/>
                  </a:lnTo>
                  <a:lnTo>
                    <a:pt x="7555992" y="968561"/>
                  </a:lnTo>
                  <a:close/>
                </a:path>
                <a:path w="7556500" h="1463040">
                  <a:moveTo>
                    <a:pt x="7555992" y="1462760"/>
                  </a:moveTo>
                  <a:lnTo>
                    <a:pt x="0" y="1462760"/>
                  </a:lnTo>
                  <a:lnTo>
                    <a:pt x="0" y="430667"/>
                  </a:lnTo>
                  <a:lnTo>
                    <a:pt x="3961450" y="968561"/>
                  </a:lnTo>
                  <a:lnTo>
                    <a:pt x="7555992" y="968561"/>
                  </a:lnTo>
                  <a:lnTo>
                    <a:pt x="7555992" y="1462760"/>
                  </a:lnTo>
                  <a:close/>
                </a:path>
              </a:pathLst>
            </a:custGeom>
            <a:solidFill>
              <a:srgbClr val="FFE100"/>
            </a:solidFill>
          </p:spPr>
          <p:txBody>
            <a:bodyPr wrap="square" lIns="0" tIns="0" rIns="0" bIns="0" rtlCol="0"/>
            <a:lstStyle/>
            <a:p>
              <a:endParaRPr/>
            </a:p>
          </p:txBody>
        </p:sp>
        <p:sp>
          <p:nvSpPr>
            <p:cNvPr id="9" name="object 9"/>
            <p:cNvSpPr/>
            <p:nvPr/>
          </p:nvSpPr>
          <p:spPr>
            <a:xfrm>
              <a:off x="0" y="9338076"/>
              <a:ext cx="7556500" cy="1340485"/>
            </a:xfrm>
            <a:custGeom>
              <a:avLst/>
              <a:gdLst/>
              <a:ahLst/>
              <a:cxnLst/>
              <a:rect l="l" t="t" r="r" b="b"/>
              <a:pathLst>
                <a:path w="7556500" h="1340484">
                  <a:moveTo>
                    <a:pt x="7555992" y="1142808"/>
                  </a:moveTo>
                  <a:lnTo>
                    <a:pt x="3947301" y="1142808"/>
                  </a:lnTo>
                  <a:lnTo>
                    <a:pt x="7555992" y="0"/>
                  </a:lnTo>
                  <a:lnTo>
                    <a:pt x="7555992" y="1142808"/>
                  </a:lnTo>
                  <a:close/>
                </a:path>
                <a:path w="7556500" h="1340484">
                  <a:moveTo>
                    <a:pt x="2673817" y="1340488"/>
                  </a:moveTo>
                  <a:lnTo>
                    <a:pt x="2560618" y="1340488"/>
                  </a:lnTo>
                  <a:lnTo>
                    <a:pt x="0" y="1227639"/>
                  </a:lnTo>
                  <a:lnTo>
                    <a:pt x="0" y="438063"/>
                  </a:lnTo>
                  <a:lnTo>
                    <a:pt x="3593555" y="1086328"/>
                  </a:lnTo>
                  <a:lnTo>
                    <a:pt x="3947301" y="1142808"/>
                  </a:lnTo>
                  <a:lnTo>
                    <a:pt x="7555992" y="1142808"/>
                  </a:lnTo>
                  <a:lnTo>
                    <a:pt x="7555992" y="1213391"/>
                  </a:lnTo>
                  <a:lnTo>
                    <a:pt x="6753682" y="1241648"/>
                  </a:lnTo>
                  <a:lnTo>
                    <a:pt x="3466207" y="1241648"/>
                  </a:lnTo>
                  <a:lnTo>
                    <a:pt x="2673817" y="1340488"/>
                  </a:lnTo>
                  <a:close/>
                </a:path>
                <a:path w="7556500" h="1340484">
                  <a:moveTo>
                    <a:pt x="3947301" y="1340488"/>
                  </a:moveTo>
                  <a:lnTo>
                    <a:pt x="3706754" y="1340488"/>
                  </a:lnTo>
                  <a:lnTo>
                    <a:pt x="3466207" y="1241648"/>
                  </a:lnTo>
                  <a:lnTo>
                    <a:pt x="6753682" y="1241648"/>
                  </a:lnTo>
                  <a:lnTo>
                    <a:pt x="3947301" y="1340488"/>
                  </a:lnTo>
                  <a:close/>
                </a:path>
              </a:pathLst>
            </a:custGeom>
            <a:solidFill>
              <a:srgbClr val="5E94CB"/>
            </a:solidFill>
          </p:spPr>
          <p:txBody>
            <a:bodyPr wrap="square" lIns="0" tIns="0" rIns="0" bIns="0" rtlCol="0"/>
            <a:lstStyle/>
            <a:p>
              <a:endParaRPr/>
            </a:p>
          </p:txBody>
        </p:sp>
        <p:sp>
          <p:nvSpPr>
            <p:cNvPr id="10" name="object 10"/>
            <p:cNvSpPr/>
            <p:nvPr/>
          </p:nvSpPr>
          <p:spPr>
            <a:xfrm>
              <a:off x="0" y="10025720"/>
              <a:ext cx="2560955" cy="653415"/>
            </a:xfrm>
            <a:custGeom>
              <a:avLst/>
              <a:gdLst/>
              <a:ahLst/>
              <a:cxnLst/>
              <a:rect l="l" t="t" r="r" b="b"/>
              <a:pathLst>
                <a:path w="2560955" h="653415">
                  <a:moveTo>
                    <a:pt x="2560618" y="652844"/>
                  </a:moveTo>
                  <a:lnTo>
                    <a:pt x="0" y="652844"/>
                  </a:lnTo>
                  <a:lnTo>
                    <a:pt x="0" y="0"/>
                  </a:lnTo>
                  <a:lnTo>
                    <a:pt x="2560618" y="652844"/>
                  </a:lnTo>
                  <a:close/>
                </a:path>
              </a:pathLst>
            </a:custGeom>
            <a:solidFill>
              <a:srgbClr val="FAD02B"/>
            </a:solidFill>
          </p:spPr>
          <p:txBody>
            <a:bodyPr wrap="square" lIns="0" tIns="0" rIns="0" bIns="0" rtlCol="0"/>
            <a:lstStyle/>
            <a:p>
              <a:endParaRPr/>
            </a:p>
          </p:txBody>
        </p:sp>
        <p:sp>
          <p:nvSpPr>
            <p:cNvPr id="11" name="object 11"/>
            <p:cNvSpPr/>
            <p:nvPr/>
          </p:nvSpPr>
          <p:spPr>
            <a:xfrm>
              <a:off x="3947300" y="9708410"/>
              <a:ext cx="3608704" cy="970280"/>
            </a:xfrm>
            <a:custGeom>
              <a:avLst/>
              <a:gdLst/>
              <a:ahLst/>
              <a:cxnLst/>
              <a:rect l="l" t="t" r="r" b="b"/>
              <a:pathLst>
                <a:path w="3608704" h="970279">
                  <a:moveTo>
                    <a:pt x="3608691" y="970154"/>
                  </a:moveTo>
                  <a:lnTo>
                    <a:pt x="0" y="970154"/>
                  </a:lnTo>
                  <a:lnTo>
                    <a:pt x="3608691" y="0"/>
                  </a:lnTo>
                  <a:lnTo>
                    <a:pt x="3608691" y="970154"/>
                  </a:lnTo>
                  <a:close/>
                </a:path>
              </a:pathLst>
            </a:custGeom>
            <a:solidFill>
              <a:srgbClr val="3C6BA7"/>
            </a:solidFill>
          </p:spPr>
          <p:txBody>
            <a:bodyPr wrap="square" lIns="0" tIns="0" rIns="0" bIns="0" rtlCol="0"/>
            <a:lstStyle/>
            <a:p>
              <a:endParaRPr/>
            </a:p>
          </p:txBody>
        </p:sp>
        <p:sp>
          <p:nvSpPr>
            <p:cNvPr id="12" name="object 12"/>
            <p:cNvSpPr/>
            <p:nvPr/>
          </p:nvSpPr>
          <p:spPr>
            <a:xfrm>
              <a:off x="2673817" y="9271487"/>
              <a:ext cx="4882515" cy="1407160"/>
            </a:xfrm>
            <a:custGeom>
              <a:avLst/>
              <a:gdLst/>
              <a:ahLst/>
              <a:cxnLst/>
              <a:rect l="l" t="t" r="r" b="b"/>
              <a:pathLst>
                <a:path w="4882515" h="1407159">
                  <a:moveTo>
                    <a:pt x="1032936" y="1407077"/>
                  </a:moveTo>
                  <a:lnTo>
                    <a:pt x="0" y="1407077"/>
                  </a:lnTo>
                  <a:lnTo>
                    <a:pt x="919738" y="1152917"/>
                  </a:lnTo>
                  <a:lnTo>
                    <a:pt x="4882175" y="0"/>
                  </a:lnTo>
                  <a:lnTo>
                    <a:pt x="4882175" y="132331"/>
                  </a:lnTo>
                  <a:lnTo>
                    <a:pt x="1032936" y="1407077"/>
                  </a:lnTo>
                  <a:close/>
                </a:path>
              </a:pathLst>
            </a:custGeom>
            <a:solidFill>
              <a:srgbClr val="FAD02B"/>
            </a:solidFill>
          </p:spPr>
          <p:txBody>
            <a:bodyPr wrap="square" lIns="0" tIns="0" rIns="0" bIns="0" rtlCol="0"/>
            <a:lstStyle/>
            <a:p>
              <a:endParaRPr/>
            </a:p>
          </p:txBody>
        </p:sp>
        <p:sp>
          <p:nvSpPr>
            <p:cNvPr id="13" name="object 13"/>
            <p:cNvSpPr/>
            <p:nvPr/>
          </p:nvSpPr>
          <p:spPr>
            <a:xfrm>
              <a:off x="6423519" y="10010662"/>
              <a:ext cx="1132840" cy="300990"/>
            </a:xfrm>
            <a:custGeom>
              <a:avLst/>
              <a:gdLst/>
              <a:ahLst/>
              <a:cxnLst/>
              <a:rect l="l" t="t" r="r" b="b"/>
              <a:pathLst>
                <a:path w="1132840" h="300990">
                  <a:moveTo>
                    <a:pt x="0" y="300782"/>
                  </a:moveTo>
                  <a:lnTo>
                    <a:pt x="1132472" y="0"/>
                  </a:lnTo>
                  <a:lnTo>
                    <a:pt x="1132472" y="176172"/>
                  </a:lnTo>
                  <a:lnTo>
                    <a:pt x="0" y="300782"/>
                  </a:lnTo>
                  <a:close/>
                </a:path>
              </a:pathLst>
            </a:custGeom>
            <a:solidFill>
              <a:srgbClr val="5E94CB"/>
            </a:solidFill>
          </p:spPr>
          <p:txBody>
            <a:bodyPr wrap="square" lIns="0" tIns="0" rIns="0" bIns="0" rtlCol="0"/>
            <a:lstStyle/>
            <a:p>
              <a:endParaRPr/>
            </a:p>
          </p:txBody>
        </p:sp>
        <p:sp>
          <p:nvSpPr>
            <p:cNvPr id="14" name="object 14"/>
            <p:cNvSpPr/>
            <p:nvPr/>
          </p:nvSpPr>
          <p:spPr>
            <a:xfrm>
              <a:off x="5608267" y="8701486"/>
              <a:ext cx="1446583" cy="1798709"/>
            </a:xfrm>
            <a:prstGeom prst="rect">
              <a:avLst/>
            </a:prstGeom>
            <a:blipFill>
              <a:blip r:embed="rId2" cstate="print"/>
              <a:stretch>
                <a:fillRect/>
              </a:stretch>
            </a:blipFill>
          </p:spPr>
          <p:txBody>
            <a:bodyPr wrap="square" lIns="0" tIns="0" rIns="0" bIns="0" rtlCol="0"/>
            <a:lstStyle/>
            <a:p>
              <a:endParaRPr/>
            </a:p>
          </p:txBody>
        </p:sp>
      </p:grpSp>
      <p:sp>
        <p:nvSpPr>
          <p:cNvPr id="19" name="object 19"/>
          <p:cNvSpPr txBox="1"/>
          <p:nvPr/>
        </p:nvSpPr>
        <p:spPr>
          <a:xfrm>
            <a:off x="6902451" y="10010662"/>
            <a:ext cx="592314" cy="495007"/>
          </a:xfrm>
          <a:prstGeom prst="rect">
            <a:avLst/>
          </a:prstGeom>
        </p:spPr>
        <p:txBody>
          <a:bodyPr vert="horz" wrap="square" lIns="0" tIns="185420" rIns="0" bIns="0" rtlCol="0">
            <a:spAutoFit/>
          </a:bodyPr>
          <a:lstStyle/>
          <a:p>
            <a:pPr marL="155575">
              <a:lnSpc>
                <a:spcPct val="100000"/>
              </a:lnSpc>
              <a:spcBef>
                <a:spcPts val="1460"/>
              </a:spcBef>
            </a:pPr>
            <a:r>
              <a:rPr lang="en-IN" sz="2000" b="1" spc="-60" dirty="0">
                <a:solidFill>
                  <a:srgbClr val="FBFDFE"/>
                </a:solidFill>
                <a:latin typeface="Arial"/>
                <a:cs typeface="Arial"/>
              </a:rPr>
              <a:t>21</a:t>
            </a:r>
            <a:endParaRPr sz="2000" dirty="0">
              <a:latin typeface="Arial"/>
              <a:cs typeface="Arial"/>
            </a:endParaRPr>
          </a:p>
        </p:txBody>
      </p:sp>
      <p:sp>
        <p:nvSpPr>
          <p:cNvPr id="18" name="TextBox 17">
            <a:extLst>
              <a:ext uri="{FF2B5EF4-FFF2-40B4-BE49-F238E27FC236}">
                <a16:creationId xmlns:a16="http://schemas.microsoft.com/office/drawing/2014/main" id="{430DAA19-E8A7-4746-ADEE-CE781A3E05DA}"/>
              </a:ext>
            </a:extLst>
          </p:cNvPr>
          <p:cNvSpPr txBox="1"/>
          <p:nvPr/>
        </p:nvSpPr>
        <p:spPr>
          <a:xfrm>
            <a:off x="154213" y="5578475"/>
            <a:ext cx="7396373" cy="3046988"/>
          </a:xfrm>
          <a:prstGeom prst="rect">
            <a:avLst/>
          </a:prstGeom>
          <a:noFill/>
        </p:spPr>
        <p:txBody>
          <a:bodyPr wrap="square" rtlCol="0">
            <a:spAutoFit/>
          </a:bodyPr>
          <a:lstStyle/>
          <a:p>
            <a:pPr marL="342900" indent="-342900" algn="just">
              <a:buFont typeface="Wingdings" panose="05000000000000000000" pitchFamily="2" charset="2"/>
              <a:buChar char="q"/>
            </a:pPr>
            <a:r>
              <a:rPr lang="en-GB" sz="2400" b="1" dirty="0">
                <a:latin typeface="Leelawadee" panose="020B0502040204020203" pitchFamily="34" charset="-34"/>
                <a:ea typeface="Cambria" panose="02040503050406030204" pitchFamily="18" charset="0"/>
                <a:cs typeface="Leelawadee" panose="020B0502040204020203" pitchFamily="34" charset="-34"/>
              </a:rPr>
              <a:t>Microsoft Excel </a:t>
            </a:r>
            <a:r>
              <a:rPr lang="en-GB" sz="2400" dirty="0">
                <a:latin typeface="Leelawadee" panose="020B0502040204020203" pitchFamily="34" charset="-34"/>
                <a:ea typeface="Cambria" panose="02040503050406030204" pitchFamily="18" charset="0"/>
                <a:cs typeface="Leelawadee" panose="020B0502040204020203" pitchFamily="34" charset="-34"/>
              </a:rPr>
              <a:t>is a spreadsheet program established by Microsoft in 1985. It enables users to organize, analyze, and manipulate data through grids of cells. It offers functions for calculations, data visualization through charts and graphs, and various tools for data formatting and analysis. Excel has become a vital tool for businesses and individuals working with data.</a:t>
            </a:r>
            <a:endParaRPr lang="en-IN" sz="3200" dirty="0">
              <a:latin typeface="Leelawadee" panose="020B0502040204020203" pitchFamily="34" charset="-34"/>
              <a:ea typeface="Cambria" panose="02040503050406030204" pitchFamily="18" charset="0"/>
              <a:cs typeface="Leelawadee" panose="020B0502040204020203" pitchFamily="34" charset="-34"/>
            </a:endParaRPr>
          </a:p>
        </p:txBody>
      </p:sp>
      <p:pic>
        <p:nvPicPr>
          <p:cNvPr id="20" name="Picture 19">
            <a:extLst>
              <a:ext uri="{FF2B5EF4-FFF2-40B4-BE49-F238E27FC236}">
                <a16:creationId xmlns:a16="http://schemas.microsoft.com/office/drawing/2014/main" id="{96333277-7409-4E88-9C02-8ABBACE68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0" y="319122"/>
            <a:ext cx="7142018" cy="4802153"/>
          </a:xfrm>
          <a:prstGeom prst="roundRect">
            <a:avLst>
              <a:gd name="adj" fmla="val 2689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119301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object 2"/>
          <p:cNvSpPr/>
          <p:nvPr/>
        </p:nvSpPr>
        <p:spPr>
          <a:xfrm>
            <a:off x="0" y="0"/>
            <a:ext cx="7557134" cy="10687685"/>
          </a:xfrm>
          <a:custGeom>
            <a:avLst/>
            <a:gdLst/>
            <a:ahLst/>
            <a:cxnLst/>
            <a:rect l="l" t="t" r="r" b="b"/>
            <a:pathLst>
              <a:path w="7557134" h="10687685">
                <a:moveTo>
                  <a:pt x="7556509" y="10687606"/>
                </a:moveTo>
                <a:lnTo>
                  <a:pt x="0" y="10687606"/>
                </a:lnTo>
                <a:lnTo>
                  <a:pt x="0" y="0"/>
                </a:lnTo>
                <a:lnTo>
                  <a:pt x="7556509" y="0"/>
                </a:lnTo>
                <a:lnTo>
                  <a:pt x="7556509" y="10687606"/>
                </a:lnTo>
                <a:close/>
              </a:path>
            </a:pathLst>
          </a:custGeom>
          <a:solidFill>
            <a:schemeClr val="bg2">
              <a:lumMod val="20000"/>
              <a:lumOff val="80000"/>
            </a:schemeClr>
          </a:solidFill>
        </p:spPr>
        <p:style>
          <a:lnRef idx="2">
            <a:schemeClr val="accent5"/>
          </a:lnRef>
          <a:fillRef idx="1">
            <a:schemeClr val="lt1"/>
          </a:fillRef>
          <a:effectRef idx="0">
            <a:schemeClr val="accent5"/>
          </a:effectRef>
          <a:fontRef idx="minor">
            <a:schemeClr val="dk1"/>
          </a:fontRef>
        </p:style>
        <p:txBody>
          <a:bodyPr wrap="square" lIns="0" tIns="0" rIns="0" bIns="0" rtlCol="0"/>
          <a:lstStyle/>
          <a:p>
            <a:endParaRPr dirty="0"/>
          </a:p>
        </p:txBody>
      </p:sp>
      <p:sp>
        <p:nvSpPr>
          <p:cNvPr id="3" name="object 3"/>
          <p:cNvSpPr/>
          <p:nvPr/>
        </p:nvSpPr>
        <p:spPr>
          <a:xfrm>
            <a:off x="0" y="9312274"/>
            <a:ext cx="963832" cy="137532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109408" y="8550275"/>
            <a:ext cx="1446583" cy="213732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886840" y="794897"/>
            <a:ext cx="850900" cy="850900"/>
          </a:xfrm>
          <a:custGeom>
            <a:avLst/>
            <a:gdLst/>
            <a:ahLst/>
            <a:cxnLst/>
            <a:rect l="l" t="t" r="r" b="b"/>
            <a:pathLst>
              <a:path w="850900" h="850900">
                <a:moveTo>
                  <a:pt x="466874" y="848397"/>
                </a:moveTo>
                <a:lnTo>
                  <a:pt x="420457" y="850454"/>
                </a:lnTo>
                <a:lnTo>
                  <a:pt x="375070" y="847566"/>
                </a:lnTo>
                <a:lnTo>
                  <a:pt x="330933" y="839975"/>
                </a:lnTo>
                <a:lnTo>
                  <a:pt x="288330" y="827914"/>
                </a:lnTo>
                <a:lnTo>
                  <a:pt x="247545" y="811616"/>
                </a:lnTo>
                <a:lnTo>
                  <a:pt x="208861" y="791314"/>
                </a:lnTo>
                <a:lnTo>
                  <a:pt x="172562" y="767240"/>
                </a:lnTo>
                <a:lnTo>
                  <a:pt x="138932" y="739628"/>
                </a:lnTo>
                <a:lnTo>
                  <a:pt x="108253" y="708709"/>
                </a:lnTo>
                <a:lnTo>
                  <a:pt x="80810" y="674717"/>
                </a:lnTo>
                <a:lnTo>
                  <a:pt x="56885" y="637885"/>
                </a:lnTo>
                <a:lnTo>
                  <a:pt x="36763" y="598445"/>
                </a:lnTo>
                <a:lnTo>
                  <a:pt x="20727" y="556630"/>
                </a:lnTo>
                <a:lnTo>
                  <a:pt x="9061" y="512672"/>
                </a:lnTo>
                <a:lnTo>
                  <a:pt x="2047" y="466805"/>
                </a:lnTo>
                <a:lnTo>
                  <a:pt x="0" y="420452"/>
                </a:lnTo>
                <a:lnTo>
                  <a:pt x="2887" y="375065"/>
                </a:lnTo>
                <a:lnTo>
                  <a:pt x="10478" y="330929"/>
                </a:lnTo>
                <a:lnTo>
                  <a:pt x="22538" y="288327"/>
                </a:lnTo>
                <a:lnTo>
                  <a:pt x="38835" y="247543"/>
                </a:lnTo>
                <a:lnTo>
                  <a:pt x="59137" y="208860"/>
                </a:lnTo>
                <a:lnTo>
                  <a:pt x="83210" y="172562"/>
                </a:lnTo>
                <a:lnTo>
                  <a:pt x="110822" y="138932"/>
                </a:lnTo>
                <a:lnTo>
                  <a:pt x="141740" y="108253"/>
                </a:lnTo>
                <a:lnTo>
                  <a:pt x="175731" y="80810"/>
                </a:lnTo>
                <a:lnTo>
                  <a:pt x="212563" y="56886"/>
                </a:lnTo>
                <a:lnTo>
                  <a:pt x="252002" y="36764"/>
                </a:lnTo>
                <a:lnTo>
                  <a:pt x="293815" y="20727"/>
                </a:lnTo>
                <a:lnTo>
                  <a:pt x="337773" y="9060"/>
                </a:lnTo>
                <a:lnTo>
                  <a:pt x="383615" y="2049"/>
                </a:lnTo>
                <a:lnTo>
                  <a:pt x="429989" y="0"/>
                </a:lnTo>
                <a:lnTo>
                  <a:pt x="475377" y="2888"/>
                </a:lnTo>
                <a:lnTo>
                  <a:pt x="519514" y="10479"/>
                </a:lnTo>
                <a:lnTo>
                  <a:pt x="562117" y="22539"/>
                </a:lnTo>
                <a:lnTo>
                  <a:pt x="602902" y="38837"/>
                </a:lnTo>
                <a:lnTo>
                  <a:pt x="641586" y="59139"/>
                </a:lnTo>
                <a:lnTo>
                  <a:pt x="677885" y="83213"/>
                </a:lnTo>
                <a:lnTo>
                  <a:pt x="711515" y="110826"/>
                </a:lnTo>
                <a:lnTo>
                  <a:pt x="742193" y="141744"/>
                </a:lnTo>
                <a:lnTo>
                  <a:pt x="769636" y="175736"/>
                </a:lnTo>
                <a:lnTo>
                  <a:pt x="793560" y="212569"/>
                </a:lnTo>
                <a:lnTo>
                  <a:pt x="813681" y="252009"/>
                </a:lnTo>
                <a:lnTo>
                  <a:pt x="829716" y="293824"/>
                </a:lnTo>
                <a:lnTo>
                  <a:pt x="841380" y="337781"/>
                </a:lnTo>
                <a:lnTo>
                  <a:pt x="848392" y="383648"/>
                </a:lnTo>
                <a:lnTo>
                  <a:pt x="850442" y="430001"/>
                </a:lnTo>
                <a:lnTo>
                  <a:pt x="847557" y="475388"/>
                </a:lnTo>
                <a:lnTo>
                  <a:pt x="839969" y="519524"/>
                </a:lnTo>
                <a:lnTo>
                  <a:pt x="827911" y="562125"/>
                </a:lnTo>
                <a:lnTo>
                  <a:pt x="811616" y="602909"/>
                </a:lnTo>
                <a:lnTo>
                  <a:pt x="791315" y="641592"/>
                </a:lnTo>
                <a:lnTo>
                  <a:pt x="767243" y="677891"/>
                </a:lnTo>
                <a:lnTo>
                  <a:pt x="739632" y="711521"/>
                </a:lnTo>
                <a:lnTo>
                  <a:pt x="708714" y="742199"/>
                </a:lnTo>
                <a:lnTo>
                  <a:pt x="674723" y="769642"/>
                </a:lnTo>
                <a:lnTo>
                  <a:pt x="637891" y="793567"/>
                </a:lnTo>
                <a:lnTo>
                  <a:pt x="598452" y="813689"/>
                </a:lnTo>
                <a:lnTo>
                  <a:pt x="556637" y="829725"/>
                </a:lnTo>
                <a:lnTo>
                  <a:pt x="512679" y="841392"/>
                </a:lnTo>
                <a:lnTo>
                  <a:pt x="466874" y="848397"/>
                </a:lnTo>
                <a:close/>
              </a:path>
            </a:pathLst>
          </a:custGeom>
          <a:solidFill>
            <a:srgbClr val="2E4D64"/>
          </a:solidFill>
        </p:spPr>
        <p:txBody>
          <a:bodyPr wrap="square" lIns="0" tIns="0" rIns="0" bIns="0" rtlCol="0"/>
          <a:lstStyle/>
          <a:p>
            <a:endParaRPr/>
          </a:p>
        </p:txBody>
      </p:sp>
      <p:sp>
        <p:nvSpPr>
          <p:cNvPr id="6" name="object 6"/>
          <p:cNvSpPr/>
          <p:nvPr/>
        </p:nvSpPr>
        <p:spPr>
          <a:xfrm>
            <a:off x="3494169" y="272847"/>
            <a:ext cx="269875" cy="269875"/>
          </a:xfrm>
          <a:custGeom>
            <a:avLst/>
            <a:gdLst/>
            <a:ahLst/>
            <a:cxnLst/>
            <a:rect l="l" t="t" r="r" b="b"/>
            <a:pathLst>
              <a:path w="269875" h="269875">
                <a:moveTo>
                  <a:pt x="147946" y="269418"/>
                </a:moveTo>
                <a:lnTo>
                  <a:pt x="104691" y="266735"/>
                </a:lnTo>
                <a:lnTo>
                  <a:pt x="65832" y="251245"/>
                </a:lnTo>
                <a:lnTo>
                  <a:pt x="33806" y="224949"/>
                </a:lnTo>
                <a:lnTo>
                  <a:pt x="11049" y="189848"/>
                </a:lnTo>
                <a:lnTo>
                  <a:pt x="9" y="147996"/>
                </a:lnTo>
                <a:lnTo>
                  <a:pt x="2680" y="104692"/>
                </a:lnTo>
                <a:lnTo>
                  <a:pt x="18174" y="65834"/>
                </a:lnTo>
                <a:lnTo>
                  <a:pt x="44476" y="33808"/>
                </a:lnTo>
                <a:lnTo>
                  <a:pt x="79585" y="11050"/>
                </a:lnTo>
                <a:lnTo>
                  <a:pt x="121490" y="0"/>
                </a:lnTo>
                <a:lnTo>
                  <a:pt x="164734" y="2684"/>
                </a:lnTo>
                <a:lnTo>
                  <a:pt x="203588" y="18174"/>
                </a:lnTo>
                <a:lnTo>
                  <a:pt x="235613" y="44469"/>
                </a:lnTo>
                <a:lnTo>
                  <a:pt x="258368" y="79569"/>
                </a:lnTo>
                <a:lnTo>
                  <a:pt x="269397" y="121424"/>
                </a:lnTo>
                <a:lnTo>
                  <a:pt x="266728" y="164728"/>
                </a:lnTo>
                <a:lnTo>
                  <a:pt x="251241" y="203586"/>
                </a:lnTo>
                <a:lnTo>
                  <a:pt x="224948" y="235611"/>
                </a:lnTo>
                <a:lnTo>
                  <a:pt x="189849" y="258368"/>
                </a:lnTo>
                <a:lnTo>
                  <a:pt x="147946" y="269418"/>
                </a:lnTo>
                <a:close/>
              </a:path>
            </a:pathLst>
          </a:custGeom>
          <a:solidFill>
            <a:srgbClr val="184962"/>
          </a:solidFill>
        </p:spPr>
        <p:txBody>
          <a:bodyPr wrap="square" lIns="0" tIns="0" rIns="0" bIns="0" rtlCol="0"/>
          <a:lstStyle/>
          <a:p>
            <a:endParaRPr/>
          </a:p>
        </p:txBody>
      </p:sp>
      <p:grpSp>
        <p:nvGrpSpPr>
          <p:cNvPr id="7" name="object 7"/>
          <p:cNvGrpSpPr/>
          <p:nvPr/>
        </p:nvGrpSpPr>
        <p:grpSpPr>
          <a:xfrm>
            <a:off x="2076656" y="9312274"/>
            <a:ext cx="1024255" cy="1151255"/>
            <a:chOff x="2134592" y="8859993"/>
            <a:chExt cx="1024255" cy="1151255"/>
          </a:xfrm>
        </p:grpSpPr>
        <p:sp>
          <p:nvSpPr>
            <p:cNvPr id="8" name="object 8"/>
            <p:cNvSpPr/>
            <p:nvPr/>
          </p:nvSpPr>
          <p:spPr>
            <a:xfrm>
              <a:off x="2308344" y="9160407"/>
              <a:ext cx="850900" cy="850900"/>
            </a:xfrm>
            <a:custGeom>
              <a:avLst/>
              <a:gdLst/>
              <a:ahLst/>
              <a:cxnLst/>
              <a:rect l="l" t="t" r="r" b="b"/>
              <a:pathLst>
                <a:path w="850900" h="850900">
                  <a:moveTo>
                    <a:pt x="796500" y="632420"/>
                  </a:moveTo>
                  <a:lnTo>
                    <a:pt x="771746" y="671662"/>
                  </a:lnTo>
                  <a:lnTo>
                    <a:pt x="743490" y="707295"/>
                  </a:lnTo>
                  <a:lnTo>
                    <a:pt x="712083" y="739218"/>
                  </a:lnTo>
                  <a:lnTo>
                    <a:pt x="677880" y="767331"/>
                  </a:lnTo>
                  <a:lnTo>
                    <a:pt x="641233" y="791535"/>
                  </a:lnTo>
                  <a:lnTo>
                    <a:pt x="602494" y="811728"/>
                  </a:lnTo>
                  <a:lnTo>
                    <a:pt x="562018" y="827812"/>
                  </a:lnTo>
                  <a:lnTo>
                    <a:pt x="520155" y="839686"/>
                  </a:lnTo>
                  <a:lnTo>
                    <a:pt x="477261" y="847250"/>
                  </a:lnTo>
                  <a:lnTo>
                    <a:pt x="433687" y="850404"/>
                  </a:lnTo>
                  <a:lnTo>
                    <a:pt x="389787" y="849047"/>
                  </a:lnTo>
                  <a:lnTo>
                    <a:pt x="345914" y="843081"/>
                  </a:lnTo>
                  <a:lnTo>
                    <a:pt x="302421" y="832404"/>
                  </a:lnTo>
                  <a:lnTo>
                    <a:pt x="259660" y="816917"/>
                  </a:lnTo>
                  <a:lnTo>
                    <a:pt x="218258" y="796654"/>
                  </a:lnTo>
                  <a:lnTo>
                    <a:pt x="178745" y="771761"/>
                  </a:lnTo>
                  <a:lnTo>
                    <a:pt x="143114" y="743501"/>
                  </a:lnTo>
                  <a:lnTo>
                    <a:pt x="111191" y="712092"/>
                  </a:lnTo>
                  <a:lnTo>
                    <a:pt x="83078" y="677886"/>
                  </a:lnTo>
                  <a:lnTo>
                    <a:pt x="58873" y="641235"/>
                  </a:lnTo>
                  <a:lnTo>
                    <a:pt x="38678" y="602494"/>
                  </a:lnTo>
                  <a:lnTo>
                    <a:pt x="22593" y="562016"/>
                  </a:lnTo>
                  <a:lnTo>
                    <a:pt x="10718" y="520153"/>
                  </a:lnTo>
                  <a:lnTo>
                    <a:pt x="3154" y="477258"/>
                  </a:lnTo>
                  <a:lnTo>
                    <a:pt x="0" y="433684"/>
                  </a:lnTo>
                  <a:lnTo>
                    <a:pt x="1356" y="389784"/>
                  </a:lnTo>
                  <a:lnTo>
                    <a:pt x="7322" y="345911"/>
                  </a:lnTo>
                  <a:lnTo>
                    <a:pt x="17999" y="302418"/>
                  </a:lnTo>
                  <a:lnTo>
                    <a:pt x="33487" y="259658"/>
                  </a:lnTo>
                  <a:lnTo>
                    <a:pt x="53808" y="218143"/>
                  </a:lnTo>
                  <a:lnTo>
                    <a:pt x="78642" y="178741"/>
                  </a:lnTo>
                  <a:lnTo>
                    <a:pt x="106901" y="143108"/>
                  </a:lnTo>
                  <a:lnTo>
                    <a:pt x="138309" y="111185"/>
                  </a:lnTo>
                  <a:lnTo>
                    <a:pt x="172514" y="83072"/>
                  </a:lnTo>
                  <a:lnTo>
                    <a:pt x="209162" y="58869"/>
                  </a:lnTo>
                  <a:lnTo>
                    <a:pt x="247902" y="38675"/>
                  </a:lnTo>
                  <a:lnTo>
                    <a:pt x="288379" y="22591"/>
                  </a:lnTo>
                  <a:lnTo>
                    <a:pt x="330240" y="10718"/>
                  </a:lnTo>
                  <a:lnTo>
                    <a:pt x="373134" y="3154"/>
                  </a:lnTo>
                  <a:lnTo>
                    <a:pt x="416707" y="0"/>
                  </a:lnTo>
                  <a:lnTo>
                    <a:pt x="460606" y="1355"/>
                  </a:lnTo>
                  <a:lnTo>
                    <a:pt x="504480" y="7322"/>
                  </a:lnTo>
                  <a:lnTo>
                    <a:pt x="547975" y="17998"/>
                  </a:lnTo>
                  <a:lnTo>
                    <a:pt x="590737" y="33486"/>
                  </a:lnTo>
                  <a:lnTo>
                    <a:pt x="632131" y="53745"/>
                  </a:lnTo>
                  <a:lnTo>
                    <a:pt x="671653" y="78643"/>
                  </a:lnTo>
                  <a:lnTo>
                    <a:pt x="707284" y="106905"/>
                  </a:lnTo>
                  <a:lnTo>
                    <a:pt x="739206" y="138315"/>
                  </a:lnTo>
                  <a:lnTo>
                    <a:pt x="767318" y="172521"/>
                  </a:lnTo>
                  <a:lnTo>
                    <a:pt x="791522" y="209171"/>
                  </a:lnTo>
                  <a:lnTo>
                    <a:pt x="811716" y="247911"/>
                  </a:lnTo>
                  <a:lnTo>
                    <a:pt x="827801" y="288389"/>
                  </a:lnTo>
                  <a:lnTo>
                    <a:pt x="839675" y="330251"/>
                  </a:lnTo>
                  <a:lnTo>
                    <a:pt x="847240" y="373146"/>
                  </a:lnTo>
                  <a:lnTo>
                    <a:pt x="850394" y="416720"/>
                  </a:lnTo>
                  <a:lnTo>
                    <a:pt x="849037" y="460620"/>
                  </a:lnTo>
                  <a:lnTo>
                    <a:pt x="843070" y="504493"/>
                  </a:lnTo>
                  <a:lnTo>
                    <a:pt x="832392" y="547985"/>
                  </a:lnTo>
                  <a:lnTo>
                    <a:pt x="816902" y="590746"/>
                  </a:lnTo>
                  <a:lnTo>
                    <a:pt x="796500" y="632420"/>
                  </a:lnTo>
                  <a:close/>
                </a:path>
              </a:pathLst>
            </a:custGeom>
            <a:solidFill>
              <a:srgbClr val="2E4D64"/>
            </a:solidFill>
          </p:spPr>
          <p:txBody>
            <a:bodyPr wrap="square" lIns="0" tIns="0" rIns="0" bIns="0" rtlCol="0"/>
            <a:lstStyle/>
            <a:p>
              <a:endParaRPr/>
            </a:p>
          </p:txBody>
        </p:sp>
        <p:sp>
          <p:nvSpPr>
            <p:cNvPr id="9" name="object 9"/>
            <p:cNvSpPr/>
            <p:nvPr/>
          </p:nvSpPr>
          <p:spPr>
            <a:xfrm>
              <a:off x="2134592" y="8859993"/>
              <a:ext cx="269240" cy="269240"/>
            </a:xfrm>
            <a:custGeom>
              <a:avLst/>
              <a:gdLst/>
              <a:ahLst/>
              <a:cxnLst/>
              <a:rect l="l" t="t" r="r" b="b"/>
              <a:pathLst>
                <a:path w="269239" h="269240">
                  <a:moveTo>
                    <a:pt x="252549" y="200308"/>
                  </a:moveTo>
                  <a:lnTo>
                    <a:pt x="225669" y="234313"/>
                  </a:lnTo>
                  <a:lnTo>
                    <a:pt x="190783" y="257394"/>
                  </a:lnTo>
                  <a:lnTo>
                    <a:pt x="150919" y="268699"/>
                  </a:lnTo>
                  <a:lnTo>
                    <a:pt x="109110" y="267371"/>
                  </a:lnTo>
                  <a:lnTo>
                    <a:pt x="68373" y="252538"/>
                  </a:lnTo>
                  <a:lnTo>
                    <a:pt x="34390" y="225678"/>
                  </a:lnTo>
                  <a:lnTo>
                    <a:pt x="11307" y="190791"/>
                  </a:lnTo>
                  <a:lnTo>
                    <a:pt x="0" y="150923"/>
                  </a:lnTo>
                  <a:lnTo>
                    <a:pt x="1331" y="109103"/>
                  </a:lnTo>
                  <a:lnTo>
                    <a:pt x="16145" y="68402"/>
                  </a:lnTo>
                  <a:lnTo>
                    <a:pt x="43028" y="34387"/>
                  </a:lnTo>
                  <a:lnTo>
                    <a:pt x="77915" y="11306"/>
                  </a:lnTo>
                  <a:lnTo>
                    <a:pt x="117779" y="0"/>
                  </a:lnTo>
                  <a:lnTo>
                    <a:pt x="159588" y="1327"/>
                  </a:lnTo>
                  <a:lnTo>
                    <a:pt x="200291" y="16141"/>
                  </a:lnTo>
                  <a:lnTo>
                    <a:pt x="234308" y="43022"/>
                  </a:lnTo>
                  <a:lnTo>
                    <a:pt x="257391" y="77910"/>
                  </a:lnTo>
                  <a:lnTo>
                    <a:pt x="268698" y="117780"/>
                  </a:lnTo>
                  <a:lnTo>
                    <a:pt x="267364" y="159604"/>
                  </a:lnTo>
                  <a:lnTo>
                    <a:pt x="252549" y="200308"/>
                  </a:lnTo>
                  <a:close/>
                </a:path>
              </a:pathLst>
            </a:custGeom>
            <a:solidFill>
              <a:srgbClr val="184962"/>
            </a:solidFill>
          </p:spPr>
          <p:txBody>
            <a:bodyPr wrap="square" lIns="0" tIns="0" rIns="0" bIns="0" rtlCol="0"/>
            <a:lstStyle/>
            <a:p>
              <a:endParaRPr/>
            </a:p>
          </p:txBody>
        </p:sp>
      </p:grpSp>
      <p:sp>
        <p:nvSpPr>
          <p:cNvPr id="10" name="object 10"/>
          <p:cNvSpPr/>
          <p:nvPr/>
        </p:nvSpPr>
        <p:spPr>
          <a:xfrm>
            <a:off x="6947641" y="-153000"/>
            <a:ext cx="588020" cy="2988932"/>
          </a:xfrm>
          <a:prstGeom prst="rect">
            <a:avLst/>
          </a:prstGeom>
          <a:blipFill>
            <a:blip r:embed="rId4" cstate="print"/>
            <a:stretch>
              <a:fillRect/>
            </a:stretch>
          </a:blipFill>
        </p:spPr>
        <p:txBody>
          <a:bodyPr wrap="square" lIns="0" tIns="0" rIns="0" bIns="0" rtlCol="0"/>
          <a:lstStyle/>
          <a:p>
            <a:endParaRPr/>
          </a:p>
        </p:txBody>
      </p:sp>
      <p:grpSp>
        <p:nvGrpSpPr>
          <p:cNvPr id="11" name="object 11"/>
          <p:cNvGrpSpPr/>
          <p:nvPr/>
        </p:nvGrpSpPr>
        <p:grpSpPr>
          <a:xfrm>
            <a:off x="1" y="1"/>
            <a:ext cx="5874273" cy="2601389"/>
            <a:chOff x="1" y="1"/>
            <a:chExt cx="5874273" cy="2601389"/>
          </a:xfrm>
        </p:grpSpPr>
        <p:sp>
          <p:nvSpPr>
            <p:cNvPr id="12" name="object 12"/>
            <p:cNvSpPr/>
            <p:nvPr/>
          </p:nvSpPr>
          <p:spPr>
            <a:xfrm>
              <a:off x="1" y="1"/>
              <a:ext cx="1949449" cy="2533804"/>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314849" y="1838120"/>
              <a:ext cx="5559425" cy="763270"/>
            </a:xfrm>
            <a:custGeom>
              <a:avLst/>
              <a:gdLst/>
              <a:ahLst/>
              <a:cxnLst/>
              <a:rect l="l" t="t" r="r" b="b"/>
              <a:pathLst>
                <a:path w="5559425" h="763269">
                  <a:moveTo>
                    <a:pt x="5983" y="0"/>
                  </a:moveTo>
                  <a:lnTo>
                    <a:pt x="5559317" y="46369"/>
                  </a:lnTo>
                  <a:lnTo>
                    <a:pt x="5553343" y="762929"/>
                  </a:lnTo>
                  <a:lnTo>
                    <a:pt x="0" y="716557"/>
                  </a:lnTo>
                  <a:lnTo>
                    <a:pt x="5983" y="0"/>
                  </a:lnTo>
                  <a:close/>
                </a:path>
              </a:pathLst>
            </a:custGeom>
            <a:solidFill>
              <a:srgbClr val="FFE100"/>
            </a:solidFill>
          </p:spPr>
          <p:txBody>
            <a:bodyPr wrap="square" lIns="0" tIns="0" rIns="0" bIns="0" rtlCol="0"/>
            <a:lstStyle/>
            <a:p>
              <a:endParaRPr/>
            </a:p>
          </p:txBody>
        </p:sp>
      </p:grpSp>
      <p:sp>
        <p:nvSpPr>
          <p:cNvPr id="14" name="object 14"/>
          <p:cNvSpPr txBox="1">
            <a:spLocks noGrp="1"/>
          </p:cNvSpPr>
          <p:nvPr>
            <p:ph type="title"/>
          </p:nvPr>
        </p:nvSpPr>
        <p:spPr>
          <a:xfrm>
            <a:off x="479940" y="1838479"/>
            <a:ext cx="3578225" cy="695325"/>
          </a:xfrm>
          <a:prstGeom prst="rect">
            <a:avLst/>
          </a:prstGeom>
        </p:spPr>
        <p:txBody>
          <a:bodyPr vert="horz" wrap="square" lIns="0" tIns="12065" rIns="0" bIns="0" rtlCol="0">
            <a:spAutoFit/>
          </a:bodyPr>
          <a:lstStyle/>
          <a:p>
            <a:pPr marL="12700">
              <a:lnSpc>
                <a:spcPct val="100000"/>
              </a:lnSpc>
              <a:spcBef>
                <a:spcPts val="95"/>
              </a:spcBef>
            </a:pPr>
            <a:r>
              <a:rPr sz="4400" spc="105" dirty="0">
                <a:solidFill>
                  <a:srgbClr val="000000"/>
                </a:solidFill>
              </a:rPr>
              <a:t>The</a:t>
            </a:r>
            <a:r>
              <a:rPr sz="4400" spc="-245" dirty="0">
                <a:solidFill>
                  <a:srgbClr val="000000"/>
                </a:solidFill>
              </a:rPr>
              <a:t> </a:t>
            </a:r>
            <a:r>
              <a:rPr sz="4400" spc="160" dirty="0">
                <a:solidFill>
                  <a:srgbClr val="000000"/>
                </a:solidFill>
              </a:rPr>
              <a:t>Problem</a:t>
            </a:r>
            <a:endParaRPr sz="4400"/>
          </a:p>
        </p:txBody>
      </p:sp>
      <p:sp>
        <p:nvSpPr>
          <p:cNvPr id="17" name="object 17"/>
          <p:cNvSpPr txBox="1">
            <a:spLocks noGrp="1"/>
          </p:cNvSpPr>
          <p:nvPr>
            <p:ph type="sldNum" sz="quarter" idx="12"/>
          </p:nvPr>
        </p:nvSpPr>
        <p:spPr>
          <a:prstGeom prst="rect">
            <a:avLst/>
          </a:prstGeom>
        </p:spPr>
        <p:txBody>
          <a:bodyPr vert="horz" wrap="square" lIns="0" tIns="29845" rIns="0" bIns="0" rtlCol="0">
            <a:spAutoFit/>
          </a:bodyPr>
          <a:lstStyle/>
          <a:p>
            <a:pPr marL="40640">
              <a:lnSpc>
                <a:spcPct val="100000"/>
              </a:lnSpc>
              <a:spcBef>
                <a:spcPts val="235"/>
              </a:spcBef>
            </a:pPr>
            <a:r>
              <a:rPr spc="-60" dirty="0"/>
              <a:t>15</a:t>
            </a:r>
          </a:p>
        </p:txBody>
      </p:sp>
      <p:sp>
        <p:nvSpPr>
          <p:cNvPr id="16" name="object 16"/>
          <p:cNvSpPr/>
          <p:nvPr/>
        </p:nvSpPr>
        <p:spPr>
          <a:xfrm>
            <a:off x="4501682" y="9007475"/>
            <a:ext cx="1446583" cy="1680116"/>
          </a:xfrm>
          <a:prstGeom prst="rect">
            <a:avLst/>
          </a:prstGeom>
          <a:blipFill>
            <a:blip r:embed="rId6" cstate="print"/>
            <a:stretch>
              <a:fillRect/>
            </a:stretch>
          </a:blipFill>
        </p:spPr>
        <p:txBody>
          <a:bodyPr wrap="square" lIns="0" tIns="0" rIns="0" bIns="0" rtlCol="0"/>
          <a:lstStyle/>
          <a:p>
            <a:endParaRPr/>
          </a:p>
        </p:txBody>
      </p:sp>
      <p:sp>
        <p:nvSpPr>
          <p:cNvPr id="19" name="TextBox 18">
            <a:extLst>
              <a:ext uri="{FF2B5EF4-FFF2-40B4-BE49-F238E27FC236}">
                <a16:creationId xmlns:a16="http://schemas.microsoft.com/office/drawing/2014/main" id="{152A9527-DF4D-4FD1-8ACD-062B94F9C67A}"/>
              </a:ext>
            </a:extLst>
          </p:cNvPr>
          <p:cNvSpPr txBox="1"/>
          <p:nvPr/>
        </p:nvSpPr>
        <p:spPr>
          <a:xfrm>
            <a:off x="-21472" y="2835932"/>
            <a:ext cx="7557134" cy="6370975"/>
          </a:xfrm>
          <a:prstGeom prst="rect">
            <a:avLst/>
          </a:prstGeom>
          <a:noFill/>
        </p:spPr>
        <p:txBody>
          <a:bodyPr wrap="square" rtlCol="0">
            <a:spAutoFit/>
          </a:bodyPr>
          <a:lstStyle/>
          <a:p>
            <a:pPr marL="1371600" lvl="2" indent="-457200" algn="just">
              <a:buFont typeface="+mj-lt"/>
              <a:buAutoNum type="arabicPeriod"/>
            </a:pPr>
            <a:r>
              <a:rPr lang="en-GB" sz="2400" b="1" dirty="0"/>
              <a:t>Low Sales in Specific Categories</a:t>
            </a:r>
            <a:r>
              <a:rPr lang="en-GB" sz="2400" dirty="0"/>
              <a:t>: Identifying and improving sales in underperforming categories.</a:t>
            </a:r>
          </a:p>
          <a:p>
            <a:pPr marL="1371600" lvl="2" indent="-457200" algn="just">
              <a:buFont typeface="+mj-lt"/>
              <a:buAutoNum type="arabicPeriod"/>
            </a:pPr>
            <a:endParaRPr lang="en-GB" sz="2400" dirty="0"/>
          </a:p>
          <a:p>
            <a:pPr marL="1371600" lvl="2" indent="-457200" algn="just">
              <a:buFont typeface="+mj-lt"/>
              <a:buAutoNum type="arabicPeriod"/>
            </a:pPr>
            <a:r>
              <a:rPr lang="en-GB" sz="2400" b="1" dirty="0"/>
              <a:t>Ineffective Channel Performance</a:t>
            </a:r>
            <a:r>
              <a:rPr lang="en-GB" sz="2400" dirty="0"/>
              <a:t>: Improving the performance of channels that are not generating satisfactory sales.</a:t>
            </a:r>
          </a:p>
          <a:p>
            <a:pPr marL="1371600" lvl="2" indent="-457200" algn="just">
              <a:buFont typeface="+mj-lt"/>
              <a:buAutoNum type="arabicPeriod"/>
            </a:pPr>
            <a:endParaRPr lang="en-GB" sz="2400" dirty="0"/>
          </a:p>
          <a:p>
            <a:pPr marL="1371600" lvl="2" indent="-457200" algn="just">
              <a:buFont typeface="+mj-lt"/>
              <a:buAutoNum type="arabicPeriod"/>
            </a:pPr>
            <a:r>
              <a:rPr lang="en-GB" sz="2400" b="1" dirty="0"/>
              <a:t>Gender Bias in Sales</a:t>
            </a:r>
            <a:r>
              <a:rPr lang="en-GB" sz="2400" dirty="0"/>
              <a:t>: Addressing any significant differences in sales patterns between men and women.</a:t>
            </a:r>
          </a:p>
          <a:p>
            <a:pPr marL="1371600" lvl="2" indent="-457200" algn="just">
              <a:buFont typeface="+mj-lt"/>
              <a:buAutoNum type="arabicPeriod"/>
            </a:pPr>
            <a:endParaRPr lang="en-GB" sz="2400" dirty="0"/>
          </a:p>
          <a:p>
            <a:pPr marL="1371600" lvl="2" indent="-457200" algn="just">
              <a:buFont typeface="+mj-lt"/>
              <a:buAutoNum type="arabicPeriod"/>
            </a:pPr>
            <a:r>
              <a:rPr lang="en-GB" sz="2400" b="1" dirty="0"/>
              <a:t>Order Management Challenges</a:t>
            </a:r>
            <a:r>
              <a:rPr lang="en-GB" sz="2400" dirty="0"/>
              <a:t>: Streamlining the order management process to improve customer experience and minimize issues related to order fulfillment, refunds, returns, and cancellations</a:t>
            </a:r>
            <a:endParaRPr lang="en-IN" sz="2400" dirty="0"/>
          </a:p>
        </p:txBody>
      </p:sp>
      <p:sp>
        <p:nvSpPr>
          <p:cNvPr id="20" name="Arrow: Right 19">
            <a:extLst>
              <a:ext uri="{FF2B5EF4-FFF2-40B4-BE49-F238E27FC236}">
                <a16:creationId xmlns:a16="http://schemas.microsoft.com/office/drawing/2014/main" id="{F83C8FB7-5C7D-4DDA-B821-80D7DA970000}"/>
              </a:ext>
            </a:extLst>
          </p:cNvPr>
          <p:cNvSpPr/>
          <p:nvPr/>
        </p:nvSpPr>
        <p:spPr>
          <a:xfrm>
            <a:off x="130289" y="2835844"/>
            <a:ext cx="699302" cy="517453"/>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10614523-5AD0-4ABB-8CFF-5957E523101F}"/>
              </a:ext>
            </a:extLst>
          </p:cNvPr>
          <p:cNvSpPr txBox="1"/>
          <p:nvPr/>
        </p:nvSpPr>
        <p:spPr>
          <a:xfrm>
            <a:off x="6947641" y="10150475"/>
            <a:ext cx="488209" cy="400110"/>
          </a:xfrm>
          <a:prstGeom prst="rect">
            <a:avLst/>
          </a:prstGeom>
          <a:noFill/>
        </p:spPr>
        <p:txBody>
          <a:bodyPr wrap="square" rtlCol="0">
            <a:spAutoFit/>
          </a:bodyPr>
          <a:lstStyle/>
          <a:p>
            <a:r>
              <a:rPr lang="en-IN" sz="2000" b="1" dirty="0">
                <a:solidFill>
                  <a:schemeClr val="bg1"/>
                </a:solidFill>
                <a:latin typeface="Arial" panose="020B0604020202020204" pitchFamily="34" charset="0"/>
                <a:cs typeface="Arial" panose="020B0604020202020204" pitchFamily="34" charset="0"/>
              </a:rPr>
              <a:t>22</a:t>
            </a:r>
          </a:p>
        </p:txBody>
      </p:sp>
    </p:spTree>
    <p:extLst>
      <p:ext uri="{BB962C8B-B14F-4D97-AF65-F5344CB8AC3E}">
        <p14:creationId xmlns:p14="http://schemas.microsoft.com/office/powerpoint/2010/main" val="630489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p:nvPr/>
        </p:nvSpPr>
        <p:spPr>
          <a:xfrm>
            <a:off x="373113" y="440270"/>
            <a:ext cx="7183120" cy="310515"/>
          </a:xfrm>
          <a:custGeom>
            <a:avLst/>
            <a:gdLst/>
            <a:ahLst/>
            <a:cxnLst/>
            <a:rect l="l" t="t" r="r" b="b"/>
            <a:pathLst>
              <a:path w="7183120" h="310515">
                <a:moveTo>
                  <a:pt x="7182879" y="0"/>
                </a:moveTo>
                <a:lnTo>
                  <a:pt x="0" y="0"/>
                </a:lnTo>
                <a:lnTo>
                  <a:pt x="0" y="24295"/>
                </a:lnTo>
                <a:lnTo>
                  <a:pt x="0" y="310146"/>
                </a:lnTo>
                <a:lnTo>
                  <a:pt x="7182879" y="310146"/>
                </a:lnTo>
                <a:lnTo>
                  <a:pt x="7182879" y="24295"/>
                </a:lnTo>
                <a:lnTo>
                  <a:pt x="7182879" y="0"/>
                </a:lnTo>
                <a:close/>
              </a:path>
            </a:pathLst>
          </a:custGeom>
          <a:solidFill>
            <a:srgbClr val="1D4B8B"/>
          </a:solidFill>
        </p:spPr>
        <p:txBody>
          <a:bodyPr wrap="square" lIns="0" tIns="0" rIns="0" bIns="0" rtlCol="0"/>
          <a:lstStyle/>
          <a:p>
            <a:endParaRPr/>
          </a:p>
        </p:txBody>
      </p:sp>
      <p:sp>
        <p:nvSpPr>
          <p:cNvPr id="3" name="object 3"/>
          <p:cNvSpPr/>
          <p:nvPr/>
        </p:nvSpPr>
        <p:spPr>
          <a:xfrm>
            <a:off x="0" y="9929274"/>
            <a:ext cx="7556500" cy="287020"/>
          </a:xfrm>
          <a:custGeom>
            <a:avLst/>
            <a:gdLst/>
            <a:ahLst/>
            <a:cxnLst/>
            <a:rect l="l" t="t" r="r" b="b"/>
            <a:pathLst>
              <a:path w="7556500" h="287020">
                <a:moveTo>
                  <a:pt x="0" y="286768"/>
                </a:moveTo>
                <a:lnTo>
                  <a:pt x="7555992" y="286768"/>
                </a:lnTo>
                <a:lnTo>
                  <a:pt x="7555992" y="0"/>
                </a:lnTo>
                <a:lnTo>
                  <a:pt x="0" y="0"/>
                </a:lnTo>
                <a:lnTo>
                  <a:pt x="0" y="286768"/>
                </a:lnTo>
                <a:close/>
              </a:path>
            </a:pathLst>
          </a:custGeom>
          <a:solidFill>
            <a:srgbClr val="1D4B8B"/>
          </a:solidFill>
        </p:spPr>
        <p:txBody>
          <a:bodyPr wrap="square" lIns="0" tIns="0" rIns="0" bIns="0" rtlCol="0"/>
          <a:lstStyle/>
          <a:p>
            <a:endParaRPr/>
          </a:p>
        </p:txBody>
      </p:sp>
      <p:sp>
        <p:nvSpPr>
          <p:cNvPr id="4" name="object 4"/>
          <p:cNvSpPr/>
          <p:nvPr/>
        </p:nvSpPr>
        <p:spPr>
          <a:xfrm>
            <a:off x="470269" y="0"/>
            <a:ext cx="7085965" cy="464820"/>
          </a:xfrm>
          <a:custGeom>
            <a:avLst/>
            <a:gdLst/>
            <a:ahLst/>
            <a:cxnLst/>
            <a:rect l="l" t="t" r="r" b="b"/>
            <a:pathLst>
              <a:path w="7085965" h="464820">
                <a:moveTo>
                  <a:pt x="7085722" y="464557"/>
                </a:moveTo>
                <a:lnTo>
                  <a:pt x="0" y="464557"/>
                </a:lnTo>
                <a:lnTo>
                  <a:pt x="0" y="0"/>
                </a:lnTo>
                <a:lnTo>
                  <a:pt x="7085722" y="0"/>
                </a:lnTo>
                <a:lnTo>
                  <a:pt x="7085722" y="464557"/>
                </a:lnTo>
                <a:close/>
              </a:path>
            </a:pathLst>
          </a:custGeom>
          <a:solidFill>
            <a:srgbClr val="FFD500"/>
          </a:solidFill>
        </p:spPr>
        <p:txBody>
          <a:bodyPr wrap="square" lIns="0" tIns="0" rIns="0" bIns="0" rtlCol="0"/>
          <a:lstStyle/>
          <a:p>
            <a:endParaRPr/>
          </a:p>
        </p:txBody>
      </p:sp>
      <p:sp>
        <p:nvSpPr>
          <p:cNvPr id="5" name="object 5"/>
          <p:cNvSpPr/>
          <p:nvPr/>
        </p:nvSpPr>
        <p:spPr>
          <a:xfrm>
            <a:off x="0" y="10216042"/>
            <a:ext cx="7556500" cy="471805"/>
          </a:xfrm>
          <a:custGeom>
            <a:avLst/>
            <a:gdLst/>
            <a:ahLst/>
            <a:cxnLst/>
            <a:rect l="l" t="t" r="r" b="b"/>
            <a:pathLst>
              <a:path w="7556500" h="471804">
                <a:moveTo>
                  <a:pt x="0" y="0"/>
                </a:moveTo>
                <a:lnTo>
                  <a:pt x="7555992" y="0"/>
                </a:lnTo>
                <a:lnTo>
                  <a:pt x="7555992" y="471556"/>
                </a:lnTo>
                <a:lnTo>
                  <a:pt x="0" y="471556"/>
                </a:lnTo>
                <a:lnTo>
                  <a:pt x="0" y="0"/>
                </a:lnTo>
                <a:close/>
              </a:path>
            </a:pathLst>
          </a:custGeom>
          <a:solidFill>
            <a:srgbClr val="FFD500"/>
          </a:solidFill>
        </p:spPr>
        <p:txBody>
          <a:bodyPr wrap="square" lIns="0" tIns="0" rIns="0" bIns="0" rtlCol="0"/>
          <a:lstStyle/>
          <a:p>
            <a:endParaRPr/>
          </a:p>
        </p:txBody>
      </p:sp>
      <p:grpSp>
        <p:nvGrpSpPr>
          <p:cNvPr id="6" name="object 6"/>
          <p:cNvGrpSpPr/>
          <p:nvPr/>
        </p:nvGrpSpPr>
        <p:grpSpPr>
          <a:xfrm>
            <a:off x="0" y="0"/>
            <a:ext cx="2329815" cy="2074545"/>
            <a:chOff x="0" y="0"/>
            <a:chExt cx="2329815" cy="2074545"/>
          </a:xfrm>
        </p:grpSpPr>
        <p:sp>
          <p:nvSpPr>
            <p:cNvPr id="7" name="object 7"/>
            <p:cNvSpPr/>
            <p:nvPr/>
          </p:nvSpPr>
          <p:spPr>
            <a:xfrm>
              <a:off x="0" y="0"/>
              <a:ext cx="2056130" cy="2074545"/>
            </a:xfrm>
            <a:custGeom>
              <a:avLst/>
              <a:gdLst/>
              <a:ahLst/>
              <a:cxnLst/>
              <a:rect l="l" t="t" r="r" b="b"/>
              <a:pathLst>
                <a:path w="2056130" h="2074545">
                  <a:moveTo>
                    <a:pt x="519483" y="2073919"/>
                  </a:moveTo>
                  <a:lnTo>
                    <a:pt x="0" y="1599257"/>
                  </a:lnTo>
                  <a:lnTo>
                    <a:pt x="0" y="0"/>
                  </a:lnTo>
                  <a:lnTo>
                    <a:pt x="1626742" y="0"/>
                  </a:lnTo>
                  <a:lnTo>
                    <a:pt x="2056045" y="392263"/>
                  </a:lnTo>
                  <a:lnTo>
                    <a:pt x="519483" y="2073919"/>
                  </a:lnTo>
                  <a:close/>
                </a:path>
              </a:pathLst>
            </a:custGeom>
            <a:solidFill>
              <a:srgbClr val="3C6BA7">
                <a:alpha val="67839"/>
              </a:srgbClr>
            </a:solidFill>
          </p:spPr>
          <p:txBody>
            <a:bodyPr wrap="square" lIns="0" tIns="0" rIns="0" bIns="0" rtlCol="0"/>
            <a:lstStyle/>
            <a:p>
              <a:endParaRPr/>
            </a:p>
          </p:txBody>
        </p:sp>
        <p:sp>
          <p:nvSpPr>
            <p:cNvPr id="8" name="object 8"/>
            <p:cNvSpPr/>
            <p:nvPr/>
          </p:nvSpPr>
          <p:spPr>
            <a:xfrm>
              <a:off x="0" y="0"/>
              <a:ext cx="2329278" cy="1936501"/>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0" y="0"/>
              <a:ext cx="2012950" cy="1634489"/>
            </a:xfrm>
            <a:custGeom>
              <a:avLst/>
              <a:gdLst/>
              <a:ahLst/>
              <a:cxnLst/>
              <a:rect l="l" t="t" r="r" b="b"/>
              <a:pathLst>
                <a:path w="2012950" h="1634489">
                  <a:moveTo>
                    <a:pt x="519150" y="1634340"/>
                  </a:moveTo>
                  <a:lnTo>
                    <a:pt x="0" y="1159982"/>
                  </a:lnTo>
                  <a:lnTo>
                    <a:pt x="0" y="0"/>
                  </a:lnTo>
                  <a:lnTo>
                    <a:pt x="2012479" y="0"/>
                  </a:lnTo>
                  <a:lnTo>
                    <a:pt x="519150" y="1634340"/>
                  </a:lnTo>
                  <a:close/>
                </a:path>
              </a:pathLst>
            </a:custGeom>
            <a:solidFill>
              <a:srgbClr val="1D4B8B"/>
            </a:solidFill>
          </p:spPr>
          <p:txBody>
            <a:bodyPr wrap="square" lIns="0" tIns="0" rIns="0" bIns="0" rtlCol="0"/>
            <a:lstStyle/>
            <a:p>
              <a:endParaRPr/>
            </a:p>
          </p:txBody>
        </p:sp>
      </p:grpSp>
      <p:sp>
        <p:nvSpPr>
          <p:cNvPr id="11" name="object 11"/>
          <p:cNvSpPr/>
          <p:nvPr/>
        </p:nvSpPr>
        <p:spPr>
          <a:xfrm>
            <a:off x="29721" y="9642930"/>
            <a:ext cx="129916" cy="129933"/>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253030" y="9419621"/>
            <a:ext cx="129916" cy="129933"/>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26174" y="9192766"/>
            <a:ext cx="129916" cy="129933"/>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476338" y="9196313"/>
            <a:ext cx="129916" cy="129933"/>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249483" y="8969457"/>
            <a:ext cx="129916" cy="129933"/>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699647" y="8973004"/>
            <a:ext cx="129916" cy="129933"/>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22869" y="8742843"/>
            <a:ext cx="129916" cy="129933"/>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472791" y="8746149"/>
            <a:ext cx="129916" cy="129933"/>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246177" y="8519535"/>
            <a:ext cx="129916" cy="129933"/>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19322" y="8292679"/>
            <a:ext cx="129916" cy="129933"/>
          </a:xfrm>
          <a:prstGeom prst="rect">
            <a:avLst/>
          </a:prstGeom>
          <a:blipFill>
            <a:blip r:embed="rId4" cstate="print"/>
            <a:stretch>
              <a:fillRect/>
            </a:stretch>
          </a:blipFill>
        </p:spPr>
        <p:txBody>
          <a:bodyPr wrap="square" lIns="0" tIns="0" rIns="0" bIns="0" rtlCol="0"/>
          <a:lstStyle/>
          <a:p>
            <a:endParaRPr/>
          </a:p>
        </p:txBody>
      </p:sp>
      <p:sp>
        <p:nvSpPr>
          <p:cNvPr id="27" name="object 27"/>
          <p:cNvSpPr txBox="1"/>
          <p:nvPr/>
        </p:nvSpPr>
        <p:spPr>
          <a:xfrm>
            <a:off x="6999760" y="9883088"/>
            <a:ext cx="556473" cy="337913"/>
          </a:xfrm>
          <a:prstGeom prst="rect">
            <a:avLst/>
          </a:prstGeom>
        </p:spPr>
        <p:txBody>
          <a:bodyPr vert="horz" wrap="square" lIns="0" tIns="29845" rIns="0" bIns="0" rtlCol="0">
            <a:spAutoFit/>
          </a:bodyPr>
          <a:lstStyle/>
          <a:p>
            <a:pPr marL="58419">
              <a:lnSpc>
                <a:spcPct val="100000"/>
              </a:lnSpc>
              <a:spcBef>
                <a:spcPts val="235"/>
              </a:spcBef>
            </a:pPr>
            <a:r>
              <a:rPr lang="en-IN" sz="2000" b="1" spc="180" dirty="0">
                <a:solidFill>
                  <a:schemeClr val="bg1"/>
                </a:solidFill>
                <a:latin typeface="Arial"/>
                <a:cs typeface="Arial"/>
              </a:rPr>
              <a:t>23</a:t>
            </a:r>
            <a:endParaRPr sz="2000" dirty="0">
              <a:solidFill>
                <a:schemeClr val="bg1"/>
              </a:solidFill>
              <a:latin typeface="Arial"/>
              <a:cs typeface="Arial"/>
            </a:endParaRPr>
          </a:p>
        </p:txBody>
      </p:sp>
      <p:sp>
        <p:nvSpPr>
          <p:cNvPr id="26" name="object 26"/>
          <p:cNvSpPr txBox="1">
            <a:spLocks noGrp="1"/>
          </p:cNvSpPr>
          <p:nvPr>
            <p:ph type="title" idx="4294967295"/>
          </p:nvPr>
        </p:nvSpPr>
        <p:spPr>
          <a:xfrm>
            <a:off x="1477144" y="912589"/>
            <a:ext cx="3192463" cy="750888"/>
          </a:xfrm>
          <a:prstGeom prst="rect">
            <a:avLst/>
          </a:prstGeom>
        </p:spPr>
        <p:txBody>
          <a:bodyPr vert="horz" wrap="square" lIns="0" tIns="12065" rIns="0" bIns="0" rtlCol="0">
            <a:spAutoFit/>
          </a:bodyPr>
          <a:lstStyle/>
          <a:p>
            <a:pPr marL="12700">
              <a:lnSpc>
                <a:spcPct val="100000"/>
              </a:lnSpc>
              <a:spcBef>
                <a:spcPts val="95"/>
              </a:spcBef>
            </a:pPr>
            <a:r>
              <a:rPr sz="4800" b="1" spc="170" dirty="0">
                <a:solidFill>
                  <a:srgbClr val="000000"/>
                </a:solidFill>
              </a:rPr>
              <a:t>D</a:t>
            </a:r>
            <a:r>
              <a:rPr sz="4800" b="1" spc="-245" dirty="0">
                <a:solidFill>
                  <a:srgbClr val="000000"/>
                </a:solidFill>
              </a:rPr>
              <a:t>ES</a:t>
            </a:r>
            <a:r>
              <a:rPr sz="4800" b="1" spc="210" dirty="0">
                <a:solidFill>
                  <a:srgbClr val="000000"/>
                </a:solidFill>
              </a:rPr>
              <a:t>I</a:t>
            </a:r>
            <a:r>
              <a:rPr sz="4800" b="1" spc="-155" dirty="0">
                <a:solidFill>
                  <a:srgbClr val="000000"/>
                </a:solidFill>
              </a:rPr>
              <a:t>G</a:t>
            </a:r>
            <a:r>
              <a:rPr sz="4800" b="1" spc="260" dirty="0">
                <a:solidFill>
                  <a:srgbClr val="000000"/>
                </a:solidFill>
              </a:rPr>
              <a:t>N</a:t>
            </a:r>
            <a:endParaRPr sz="4800" b="1" dirty="0"/>
          </a:p>
        </p:txBody>
      </p:sp>
      <p:sp>
        <p:nvSpPr>
          <p:cNvPr id="23" name="TextBox 22">
            <a:extLst>
              <a:ext uri="{FF2B5EF4-FFF2-40B4-BE49-F238E27FC236}">
                <a16:creationId xmlns:a16="http://schemas.microsoft.com/office/drawing/2014/main" id="{4DA0E75D-2A17-4F37-B77D-B0AF91E015FB}"/>
              </a:ext>
            </a:extLst>
          </p:cNvPr>
          <p:cNvSpPr txBox="1"/>
          <p:nvPr/>
        </p:nvSpPr>
        <p:spPr>
          <a:xfrm>
            <a:off x="59382" y="1869997"/>
            <a:ext cx="7270227" cy="7848302"/>
          </a:xfrm>
          <a:prstGeom prst="rect">
            <a:avLst/>
          </a:prstGeom>
          <a:noFill/>
        </p:spPr>
        <p:txBody>
          <a:bodyPr wrap="square" rtlCol="0">
            <a:spAutoFit/>
          </a:bodyPr>
          <a:lstStyle/>
          <a:p>
            <a:pPr marL="285750" indent="-285750" algn="just">
              <a:buFont typeface="Wingdings" panose="05000000000000000000" pitchFamily="2" charset="2"/>
              <a:buChar char="Ø"/>
            </a:pPr>
            <a:r>
              <a:rPr lang="en-IN" sz="2800" dirty="0"/>
              <a:t> Steps Taken :-					</a:t>
            </a:r>
          </a:p>
          <a:p>
            <a:pPr marL="1943100" lvl="3" indent="-571500" algn="just">
              <a:buFont typeface="+mj-lt"/>
              <a:buAutoNum type="romanUcPeriod"/>
            </a:pPr>
            <a:r>
              <a:rPr lang="en-GB" sz="2800" b="1" dirty="0"/>
              <a:t>Data Cleaning</a:t>
            </a:r>
            <a:r>
              <a:rPr lang="en-GB" sz="2800" dirty="0"/>
              <a:t>:</a:t>
            </a:r>
          </a:p>
          <a:p>
            <a:pPr marL="2286000" lvl="4" indent="-457200" algn="just">
              <a:buFont typeface="Arial" panose="020B0604020202020204" pitchFamily="34" charset="0"/>
              <a:buChar char="•"/>
            </a:pPr>
            <a:r>
              <a:rPr lang="en-GB" sz="2800" dirty="0"/>
              <a:t>Removing duplicate values</a:t>
            </a:r>
          </a:p>
          <a:p>
            <a:pPr marL="2286000" lvl="4" indent="-457200" algn="just">
              <a:buFont typeface="Arial" panose="020B0604020202020204" pitchFamily="34" charset="0"/>
              <a:buChar char="•"/>
            </a:pPr>
            <a:r>
              <a:rPr lang="en-GB" sz="2800" dirty="0"/>
              <a:t>Handling missing values</a:t>
            </a:r>
          </a:p>
          <a:p>
            <a:pPr marL="1943100" lvl="3" indent="-571500" algn="just">
              <a:buFont typeface="+mj-lt"/>
              <a:buAutoNum type="romanUcPeriod"/>
            </a:pPr>
            <a:r>
              <a:rPr lang="en-GB" sz="2800" b="1" dirty="0"/>
              <a:t>Sorting and Filtering</a:t>
            </a:r>
            <a:r>
              <a:rPr lang="en-GB" sz="2800" dirty="0"/>
              <a:t>:</a:t>
            </a:r>
          </a:p>
          <a:p>
            <a:pPr marL="2286000" lvl="4" indent="-457200" algn="just">
              <a:buFont typeface="Arial" panose="020B0604020202020204" pitchFamily="34" charset="0"/>
              <a:buChar char="•"/>
            </a:pPr>
            <a:r>
              <a:rPr lang="en-GB" sz="2800" dirty="0"/>
              <a:t>Sorting data based on one or multiple 	columns.</a:t>
            </a:r>
          </a:p>
          <a:p>
            <a:pPr marL="2286000" lvl="4" indent="-457200" algn="just">
              <a:buFont typeface="Arial" panose="020B0604020202020204" pitchFamily="34" charset="0"/>
              <a:buChar char="•"/>
            </a:pPr>
            <a:r>
              <a:rPr lang="en-GB" sz="2800" dirty="0"/>
              <a:t>Using advanced filters for more complex criteria.</a:t>
            </a:r>
          </a:p>
          <a:p>
            <a:pPr marL="1943100" lvl="3" indent="-571500" algn="just">
              <a:buFont typeface="+mj-lt"/>
              <a:buAutoNum type="romanUcPeriod"/>
            </a:pPr>
            <a:r>
              <a:rPr lang="en-GB" sz="2800" b="1" dirty="0"/>
              <a:t>Formulas and Functions</a:t>
            </a:r>
            <a:r>
              <a:rPr lang="en-GB" sz="2800" dirty="0"/>
              <a:t>:</a:t>
            </a:r>
          </a:p>
          <a:p>
            <a:pPr marL="2286000" lvl="4" indent="-457200" algn="just">
              <a:buFont typeface="Arial" panose="020B0604020202020204" pitchFamily="34" charset="0"/>
              <a:buChar char="•"/>
            </a:pPr>
            <a:r>
              <a:rPr lang="en-GB" sz="2800" dirty="0"/>
              <a:t>using mathematical operators.</a:t>
            </a:r>
          </a:p>
          <a:p>
            <a:pPr marL="2286000" lvl="4" indent="-457200" algn="just">
              <a:buFont typeface="Arial" panose="020B0604020202020204" pitchFamily="34" charset="0"/>
              <a:buChar char="•"/>
            </a:pPr>
            <a:r>
              <a:rPr lang="en-GB" sz="2800" dirty="0"/>
              <a:t>Creating custom formulas to perform 	specific calculations</a:t>
            </a:r>
          </a:p>
          <a:p>
            <a:pPr marL="1943100" lvl="3" indent="-571500" algn="just">
              <a:buFont typeface="+mj-lt"/>
              <a:buAutoNum type="romanUcPeriod"/>
            </a:pPr>
            <a:r>
              <a:rPr lang="en-GB" sz="2800" b="1" dirty="0"/>
              <a:t>Data Visualization</a:t>
            </a:r>
            <a:r>
              <a:rPr lang="en-GB" sz="2800" dirty="0"/>
              <a:t>:</a:t>
            </a:r>
          </a:p>
          <a:p>
            <a:pPr marL="2286000" lvl="4" indent="-457200" algn="just">
              <a:buFont typeface="Arial" panose="020B0604020202020204" pitchFamily="34" charset="0"/>
              <a:buChar char="•"/>
            </a:pPr>
            <a:r>
              <a:rPr lang="en-GB" sz="2800" dirty="0"/>
              <a:t>Apply different chart types (bar, line, pie, scatter)</a:t>
            </a:r>
          </a:p>
          <a:p>
            <a:pPr marL="2286000" lvl="4" indent="-457200" algn="just">
              <a:buFont typeface="Arial" panose="020B0604020202020204" pitchFamily="34" charset="0"/>
              <a:buChar char="•"/>
            </a:pPr>
            <a:r>
              <a:rPr lang="en-GB" sz="2800" dirty="0"/>
              <a:t>Format charts with titles, labels, styles</a:t>
            </a:r>
          </a:p>
        </p:txBody>
      </p:sp>
      <p:sp>
        <p:nvSpPr>
          <p:cNvPr id="24" name="TextBox 23">
            <a:extLst>
              <a:ext uri="{FF2B5EF4-FFF2-40B4-BE49-F238E27FC236}">
                <a16:creationId xmlns:a16="http://schemas.microsoft.com/office/drawing/2014/main" id="{36D1A9DE-341C-4A6B-86C8-1E492D68C148}"/>
              </a:ext>
            </a:extLst>
          </p:cNvPr>
          <p:cNvSpPr txBox="1"/>
          <p:nvPr/>
        </p:nvSpPr>
        <p:spPr>
          <a:xfrm>
            <a:off x="4311650" y="1834648"/>
            <a:ext cx="3955638" cy="584775"/>
          </a:xfrm>
          <a:prstGeom prst="rect">
            <a:avLst/>
          </a:prstGeom>
          <a:noFill/>
        </p:spPr>
        <p:txBody>
          <a:bodyPr wrap="square" rtlCol="0">
            <a:spAutoFit/>
          </a:bodyPr>
          <a:lstStyle/>
          <a:p>
            <a:pPr marL="285750" indent="-285750">
              <a:buFont typeface="Wingdings" panose="05000000000000000000" pitchFamily="2" charset="2"/>
              <a:buChar char="v"/>
            </a:pPr>
            <a:r>
              <a:rPr lang="en-IN" sz="2800" u="sng" dirty="0"/>
              <a:t> Tool used </a:t>
            </a:r>
            <a:r>
              <a:rPr lang="en-IN" sz="2800" b="1" u="sng" dirty="0"/>
              <a:t>:- </a:t>
            </a:r>
            <a:r>
              <a:rPr lang="en-IN" sz="3200" b="1" u="sng" dirty="0"/>
              <a:t>Excel</a:t>
            </a:r>
            <a:endParaRPr lang="en-IN" sz="2800" b="1" u="sng" dirty="0"/>
          </a:p>
        </p:txBody>
      </p:sp>
    </p:spTree>
    <p:extLst>
      <p:ext uri="{BB962C8B-B14F-4D97-AF65-F5344CB8AC3E}">
        <p14:creationId xmlns:p14="http://schemas.microsoft.com/office/powerpoint/2010/main" val="3059641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7557134" cy="10687685"/>
          </a:xfrm>
          <a:custGeom>
            <a:avLst/>
            <a:gdLst/>
            <a:ahLst/>
            <a:cxnLst/>
            <a:rect l="l" t="t" r="r" b="b"/>
            <a:pathLst>
              <a:path w="7557134" h="10687685">
                <a:moveTo>
                  <a:pt x="7556509" y="10687606"/>
                </a:moveTo>
                <a:lnTo>
                  <a:pt x="0" y="10687606"/>
                </a:lnTo>
                <a:lnTo>
                  <a:pt x="0" y="0"/>
                </a:lnTo>
                <a:lnTo>
                  <a:pt x="7556509" y="0"/>
                </a:lnTo>
                <a:lnTo>
                  <a:pt x="7556509" y="10687606"/>
                </a:lnTo>
                <a:close/>
              </a:path>
            </a:pathLst>
          </a:custGeom>
          <a:solidFill>
            <a:srgbClr val="F2F5F9"/>
          </a:solidFill>
        </p:spPr>
        <p:txBody>
          <a:bodyPr wrap="square" lIns="0" tIns="0" rIns="0" bIns="0" rtlCol="0"/>
          <a:lstStyle/>
          <a:p>
            <a:endParaRPr/>
          </a:p>
        </p:txBody>
      </p:sp>
      <p:sp>
        <p:nvSpPr>
          <p:cNvPr id="3" name="object 3"/>
          <p:cNvSpPr/>
          <p:nvPr/>
        </p:nvSpPr>
        <p:spPr>
          <a:xfrm>
            <a:off x="-1" y="0"/>
            <a:ext cx="7568293" cy="181955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9007475"/>
            <a:ext cx="7555992" cy="1679542"/>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6916887" y="10066466"/>
            <a:ext cx="501650" cy="436245"/>
          </a:xfrm>
          <a:prstGeom prst="rect">
            <a:avLst/>
          </a:prstGeom>
        </p:spPr>
        <p:txBody>
          <a:bodyPr vert="horz" wrap="square" lIns="0" tIns="29845" rIns="0" bIns="0" rtlCol="0">
            <a:spAutoFit/>
          </a:bodyPr>
          <a:lstStyle/>
          <a:p>
            <a:pPr marL="41910">
              <a:lnSpc>
                <a:spcPct val="100000"/>
              </a:lnSpc>
              <a:spcBef>
                <a:spcPts val="235"/>
              </a:spcBef>
            </a:pPr>
            <a:r>
              <a:rPr sz="2000" b="1" dirty="0">
                <a:solidFill>
                  <a:srgbClr val="FBFDFE"/>
                </a:solidFill>
                <a:latin typeface="Arial"/>
                <a:cs typeface="Arial"/>
              </a:rPr>
              <a:t>22</a:t>
            </a:r>
            <a:endParaRPr sz="2000">
              <a:latin typeface="Arial"/>
              <a:cs typeface="Arial"/>
            </a:endParaRPr>
          </a:p>
        </p:txBody>
      </p:sp>
      <p:sp>
        <p:nvSpPr>
          <p:cNvPr id="11" name="TextBox 10">
            <a:extLst>
              <a:ext uri="{FF2B5EF4-FFF2-40B4-BE49-F238E27FC236}">
                <a16:creationId xmlns:a16="http://schemas.microsoft.com/office/drawing/2014/main" id="{C1F92ACA-55F2-4FBC-A06A-BD186B87C0EA}"/>
              </a:ext>
            </a:extLst>
          </p:cNvPr>
          <p:cNvSpPr txBox="1"/>
          <p:nvPr/>
        </p:nvSpPr>
        <p:spPr>
          <a:xfrm>
            <a:off x="137056" y="1044773"/>
            <a:ext cx="5926287"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FINDING –IN Excel</a:t>
            </a:r>
          </a:p>
        </p:txBody>
      </p:sp>
      <p:sp>
        <p:nvSpPr>
          <p:cNvPr id="15" name="TextBox 14">
            <a:extLst>
              <a:ext uri="{FF2B5EF4-FFF2-40B4-BE49-F238E27FC236}">
                <a16:creationId xmlns:a16="http://schemas.microsoft.com/office/drawing/2014/main" id="{EFAB0FF0-275D-4DB1-9119-7CD305548A7A}"/>
              </a:ext>
            </a:extLst>
          </p:cNvPr>
          <p:cNvSpPr txBox="1"/>
          <p:nvPr/>
        </p:nvSpPr>
        <p:spPr>
          <a:xfrm>
            <a:off x="287719" y="7353682"/>
            <a:ext cx="7280574" cy="954107"/>
          </a:xfrm>
          <a:prstGeom prst="rect">
            <a:avLst/>
          </a:prstGeom>
          <a:noFill/>
        </p:spPr>
        <p:txBody>
          <a:bodyPr wrap="square" rtlCol="0">
            <a:spAutoFit/>
          </a:bodyPr>
          <a:lstStyle/>
          <a:p>
            <a:r>
              <a:rPr lang="en-GB" sz="2800" b="1" dirty="0">
                <a:highlight>
                  <a:srgbClr val="FFFF00"/>
                </a:highlight>
                <a:latin typeface="Times New Roman" panose="02020603050405020304" pitchFamily="18" charset="0"/>
                <a:cs typeface="Times New Roman" panose="02020603050405020304" pitchFamily="18" charset="0"/>
              </a:rPr>
              <a:t>Sales Analysis and Order Metrics for Final 					Year of Report 2023.</a:t>
            </a:r>
            <a:endParaRPr lang="en-IN" sz="2800" b="1" dirty="0">
              <a:highlight>
                <a:srgbClr val="FFFF00"/>
              </a:highlight>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9FD29950-0DDC-4BAF-9A83-F10356DC50F0}"/>
              </a:ext>
            </a:extLst>
          </p:cNvPr>
          <p:cNvSpPr txBox="1"/>
          <p:nvPr/>
        </p:nvSpPr>
        <p:spPr>
          <a:xfrm>
            <a:off x="251433" y="8601488"/>
            <a:ext cx="7247010" cy="461665"/>
          </a:xfrm>
          <a:prstGeom prst="rect">
            <a:avLst/>
          </a:prstGeom>
          <a:noFill/>
        </p:spPr>
        <p:txBody>
          <a:bodyPr wrap="square" rtlCol="0">
            <a:spAutoFit/>
          </a:bodyPr>
          <a:lstStyle/>
          <a:p>
            <a:pPr marL="285750" indent="-285750">
              <a:buFont typeface="Wingdings" panose="05000000000000000000" pitchFamily="2" charset="2"/>
              <a:buChar char="q"/>
            </a:pPr>
            <a:r>
              <a:rPr lang="en-IN" sz="2400" dirty="0">
                <a:latin typeface="Arial" panose="020B0604020202020204" pitchFamily="34" charset="0"/>
                <a:cs typeface="Arial" panose="020B0604020202020204" pitchFamily="34" charset="0"/>
              </a:rPr>
              <a:t> Here I am show the Dasboard in </a:t>
            </a:r>
            <a:r>
              <a:rPr lang="en-IN" sz="2400" b="1" dirty="0">
                <a:latin typeface="Arial" panose="020B0604020202020204" pitchFamily="34" charset="0"/>
                <a:cs typeface="Arial" panose="020B0604020202020204" pitchFamily="34" charset="0"/>
              </a:rPr>
              <a:t>Excel</a:t>
            </a:r>
            <a:endParaRPr lang="en-IN" sz="2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CDB6786-107C-4F74-9EBD-AE3B422A3D34}"/>
              </a:ext>
            </a:extLst>
          </p:cNvPr>
          <p:cNvSpPr txBox="1"/>
          <p:nvPr/>
        </p:nvSpPr>
        <p:spPr>
          <a:xfrm>
            <a:off x="6826250" y="10150475"/>
            <a:ext cx="685800"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24</a:t>
            </a:r>
          </a:p>
        </p:txBody>
      </p:sp>
      <p:pic>
        <p:nvPicPr>
          <p:cNvPr id="7" name="Picture 6">
            <a:extLst>
              <a:ext uri="{FF2B5EF4-FFF2-40B4-BE49-F238E27FC236}">
                <a16:creationId xmlns:a16="http://schemas.microsoft.com/office/drawing/2014/main" id="{9A61C0F3-9558-4C17-ADFB-E7038B0AE9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74" y="1867428"/>
            <a:ext cx="7498444" cy="51925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44452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7557134" cy="10687685"/>
          </a:xfrm>
          <a:custGeom>
            <a:avLst/>
            <a:gdLst/>
            <a:ahLst/>
            <a:cxnLst/>
            <a:rect l="l" t="t" r="r" b="b"/>
            <a:pathLst>
              <a:path w="7557134" h="10687685">
                <a:moveTo>
                  <a:pt x="7556509" y="10687606"/>
                </a:moveTo>
                <a:lnTo>
                  <a:pt x="0" y="10687606"/>
                </a:lnTo>
                <a:lnTo>
                  <a:pt x="0" y="0"/>
                </a:lnTo>
                <a:lnTo>
                  <a:pt x="7556509" y="0"/>
                </a:lnTo>
                <a:lnTo>
                  <a:pt x="7556509" y="10687606"/>
                </a:lnTo>
                <a:close/>
              </a:path>
            </a:pathLst>
          </a:custGeom>
          <a:solidFill>
            <a:srgbClr val="F2F5F9"/>
          </a:solidFill>
        </p:spPr>
        <p:txBody>
          <a:bodyPr wrap="square" lIns="0" tIns="0" rIns="0" bIns="0" rtlCol="0"/>
          <a:lstStyle/>
          <a:p>
            <a:endParaRPr dirty="0"/>
          </a:p>
        </p:txBody>
      </p:sp>
      <p:grpSp>
        <p:nvGrpSpPr>
          <p:cNvPr id="3" name="object 3"/>
          <p:cNvGrpSpPr/>
          <p:nvPr/>
        </p:nvGrpSpPr>
        <p:grpSpPr>
          <a:xfrm>
            <a:off x="0" y="0"/>
            <a:ext cx="7553959" cy="767080"/>
            <a:chOff x="0" y="0"/>
            <a:chExt cx="7553959" cy="767080"/>
          </a:xfrm>
        </p:grpSpPr>
        <p:sp>
          <p:nvSpPr>
            <p:cNvPr id="4" name="object 4"/>
            <p:cNvSpPr/>
            <p:nvPr/>
          </p:nvSpPr>
          <p:spPr>
            <a:xfrm>
              <a:off x="1911505" y="0"/>
              <a:ext cx="5642610" cy="530225"/>
            </a:xfrm>
            <a:custGeom>
              <a:avLst/>
              <a:gdLst/>
              <a:ahLst/>
              <a:cxnLst/>
              <a:rect l="l" t="t" r="r" b="b"/>
              <a:pathLst>
                <a:path w="5642609" h="530225">
                  <a:moveTo>
                    <a:pt x="0" y="0"/>
                  </a:moveTo>
                  <a:lnTo>
                    <a:pt x="5642078" y="0"/>
                  </a:lnTo>
                  <a:lnTo>
                    <a:pt x="5642078" y="530125"/>
                  </a:lnTo>
                  <a:lnTo>
                    <a:pt x="384265" y="530125"/>
                  </a:lnTo>
                  <a:lnTo>
                    <a:pt x="0" y="0"/>
                  </a:lnTo>
                  <a:close/>
                </a:path>
              </a:pathLst>
            </a:custGeom>
            <a:solidFill>
              <a:srgbClr val="006E93"/>
            </a:solidFill>
          </p:spPr>
          <p:txBody>
            <a:bodyPr wrap="square" lIns="0" tIns="0" rIns="0" bIns="0" rtlCol="0"/>
            <a:lstStyle/>
            <a:p>
              <a:endParaRPr/>
            </a:p>
          </p:txBody>
        </p:sp>
        <p:sp>
          <p:nvSpPr>
            <p:cNvPr id="5" name="object 5"/>
            <p:cNvSpPr/>
            <p:nvPr/>
          </p:nvSpPr>
          <p:spPr>
            <a:xfrm>
              <a:off x="0" y="0"/>
              <a:ext cx="2966085" cy="767080"/>
            </a:xfrm>
            <a:custGeom>
              <a:avLst/>
              <a:gdLst/>
              <a:ahLst/>
              <a:cxnLst/>
              <a:rect l="l" t="t" r="r" b="b"/>
              <a:pathLst>
                <a:path w="2966085" h="767080">
                  <a:moveTo>
                    <a:pt x="0" y="0"/>
                  </a:moveTo>
                  <a:lnTo>
                    <a:pt x="1788878" y="0"/>
                  </a:lnTo>
                  <a:lnTo>
                    <a:pt x="2230861" y="621450"/>
                  </a:lnTo>
                  <a:lnTo>
                    <a:pt x="2965883" y="621450"/>
                  </a:lnTo>
                  <a:lnTo>
                    <a:pt x="2860377" y="767010"/>
                  </a:lnTo>
                  <a:lnTo>
                    <a:pt x="0" y="767010"/>
                  </a:lnTo>
                  <a:lnTo>
                    <a:pt x="0" y="0"/>
                  </a:lnTo>
                  <a:close/>
                </a:path>
              </a:pathLst>
            </a:custGeom>
            <a:solidFill>
              <a:srgbClr val="FFE100"/>
            </a:solidFill>
          </p:spPr>
          <p:txBody>
            <a:bodyPr wrap="square" lIns="0" tIns="0" rIns="0" bIns="0" rtlCol="0"/>
            <a:lstStyle/>
            <a:p>
              <a:endParaRPr/>
            </a:p>
          </p:txBody>
        </p:sp>
      </p:grpSp>
      <p:grpSp>
        <p:nvGrpSpPr>
          <p:cNvPr id="6" name="object 6"/>
          <p:cNvGrpSpPr/>
          <p:nvPr/>
        </p:nvGrpSpPr>
        <p:grpSpPr>
          <a:xfrm>
            <a:off x="0" y="9699160"/>
            <a:ext cx="7556500" cy="984250"/>
            <a:chOff x="0" y="9699160"/>
            <a:chExt cx="7556500" cy="984250"/>
          </a:xfrm>
        </p:grpSpPr>
        <p:sp>
          <p:nvSpPr>
            <p:cNvPr id="7" name="object 7"/>
            <p:cNvSpPr/>
            <p:nvPr/>
          </p:nvSpPr>
          <p:spPr>
            <a:xfrm>
              <a:off x="4501279" y="9699160"/>
              <a:ext cx="3054985" cy="984250"/>
            </a:xfrm>
            <a:custGeom>
              <a:avLst/>
              <a:gdLst/>
              <a:ahLst/>
              <a:cxnLst/>
              <a:rect l="l" t="t" r="r" b="b"/>
              <a:pathLst>
                <a:path w="3054984" h="984250">
                  <a:moveTo>
                    <a:pt x="763665" y="0"/>
                  </a:moveTo>
                  <a:lnTo>
                    <a:pt x="3054713" y="0"/>
                  </a:lnTo>
                  <a:lnTo>
                    <a:pt x="3054713" y="983774"/>
                  </a:lnTo>
                  <a:lnTo>
                    <a:pt x="0" y="983774"/>
                  </a:lnTo>
                  <a:lnTo>
                    <a:pt x="0" y="979599"/>
                  </a:lnTo>
                  <a:lnTo>
                    <a:pt x="763665" y="0"/>
                  </a:lnTo>
                  <a:close/>
                </a:path>
              </a:pathLst>
            </a:custGeom>
            <a:solidFill>
              <a:srgbClr val="184962"/>
            </a:solidFill>
          </p:spPr>
          <p:txBody>
            <a:bodyPr wrap="square" lIns="0" tIns="0" rIns="0" bIns="0" rtlCol="0"/>
            <a:lstStyle/>
            <a:p>
              <a:endParaRPr/>
            </a:p>
          </p:txBody>
        </p:sp>
        <p:sp>
          <p:nvSpPr>
            <p:cNvPr id="8" name="object 8"/>
            <p:cNvSpPr/>
            <p:nvPr/>
          </p:nvSpPr>
          <p:spPr>
            <a:xfrm>
              <a:off x="3902666" y="10127314"/>
              <a:ext cx="866775" cy="555625"/>
            </a:xfrm>
            <a:custGeom>
              <a:avLst/>
              <a:gdLst/>
              <a:ahLst/>
              <a:cxnLst/>
              <a:rect l="l" t="t" r="r" b="b"/>
              <a:pathLst>
                <a:path w="866775" h="555625">
                  <a:moveTo>
                    <a:pt x="433143" y="0"/>
                  </a:moveTo>
                  <a:lnTo>
                    <a:pt x="866285" y="0"/>
                  </a:lnTo>
                  <a:lnTo>
                    <a:pt x="433143" y="555619"/>
                  </a:lnTo>
                  <a:lnTo>
                    <a:pt x="0" y="555619"/>
                  </a:lnTo>
                  <a:lnTo>
                    <a:pt x="433143" y="0"/>
                  </a:lnTo>
                  <a:close/>
                </a:path>
              </a:pathLst>
            </a:custGeom>
            <a:solidFill>
              <a:srgbClr val="255372"/>
            </a:solidFill>
          </p:spPr>
          <p:txBody>
            <a:bodyPr wrap="square" lIns="0" tIns="0" rIns="0" bIns="0" rtlCol="0"/>
            <a:lstStyle/>
            <a:p>
              <a:endParaRPr/>
            </a:p>
          </p:txBody>
        </p:sp>
        <p:sp>
          <p:nvSpPr>
            <p:cNvPr id="9" name="object 9"/>
            <p:cNvSpPr/>
            <p:nvPr/>
          </p:nvSpPr>
          <p:spPr>
            <a:xfrm>
              <a:off x="0" y="10127314"/>
              <a:ext cx="4173220" cy="555625"/>
            </a:xfrm>
            <a:custGeom>
              <a:avLst/>
              <a:gdLst/>
              <a:ahLst/>
              <a:cxnLst/>
              <a:rect l="l" t="t" r="r" b="b"/>
              <a:pathLst>
                <a:path w="4173220" h="555625">
                  <a:moveTo>
                    <a:pt x="23064" y="0"/>
                  </a:moveTo>
                  <a:lnTo>
                    <a:pt x="4172785" y="0"/>
                  </a:lnTo>
                  <a:lnTo>
                    <a:pt x="3739652" y="555619"/>
                  </a:lnTo>
                  <a:lnTo>
                    <a:pt x="0" y="555619"/>
                  </a:lnTo>
                  <a:lnTo>
                    <a:pt x="0" y="29586"/>
                  </a:lnTo>
                  <a:lnTo>
                    <a:pt x="23064" y="0"/>
                  </a:lnTo>
                  <a:close/>
                </a:path>
              </a:pathLst>
            </a:custGeom>
            <a:solidFill>
              <a:srgbClr val="FFE100"/>
            </a:solidFill>
          </p:spPr>
          <p:txBody>
            <a:bodyPr wrap="square" lIns="0" tIns="0" rIns="0" bIns="0" rtlCol="0"/>
            <a:lstStyle/>
            <a:p>
              <a:endParaRPr/>
            </a:p>
          </p:txBody>
        </p:sp>
      </p:grpSp>
      <p:sp>
        <p:nvSpPr>
          <p:cNvPr id="11" name="object 11"/>
          <p:cNvSpPr txBox="1">
            <a:spLocks noGrp="1"/>
          </p:cNvSpPr>
          <p:nvPr>
            <p:ph type="title"/>
          </p:nvPr>
        </p:nvSpPr>
        <p:spPr>
          <a:xfrm>
            <a:off x="362934" y="993419"/>
            <a:ext cx="3298825" cy="504625"/>
          </a:xfrm>
          <a:prstGeom prst="rect">
            <a:avLst/>
          </a:prstGeom>
        </p:spPr>
        <p:txBody>
          <a:bodyPr vert="horz" wrap="square" lIns="0" tIns="12065" rIns="0" bIns="0" rtlCol="0">
            <a:spAutoFit/>
          </a:bodyPr>
          <a:lstStyle/>
          <a:p>
            <a:pPr marL="12700">
              <a:lnSpc>
                <a:spcPct val="100000"/>
              </a:lnSpc>
              <a:spcBef>
                <a:spcPts val="95"/>
              </a:spcBef>
            </a:pPr>
            <a:r>
              <a:rPr lang="en-IN" sz="3200" b="1" spc="-55" dirty="0">
                <a:solidFill>
                  <a:srgbClr val="000000"/>
                </a:solidFill>
                <a:latin typeface="Gill Sans MT" panose="020B0502020104020203" pitchFamily="34" charset="0"/>
              </a:rPr>
              <a:t>OUTPUT</a:t>
            </a:r>
            <a:r>
              <a:rPr lang="en-IN" sz="3200" b="1" spc="-55" dirty="0">
                <a:solidFill>
                  <a:srgbClr val="000000"/>
                </a:solidFill>
                <a:latin typeface="Book Antiqua" panose="02040602050305030304" pitchFamily="18" charset="0"/>
              </a:rPr>
              <a:t> :-</a:t>
            </a:r>
            <a:endParaRPr sz="3200" b="1" dirty="0">
              <a:latin typeface="Book Antiqua" panose="02040602050305030304" pitchFamily="18" charset="0"/>
            </a:endParaRPr>
          </a:p>
        </p:txBody>
      </p:sp>
      <p:sp>
        <p:nvSpPr>
          <p:cNvPr id="13" name="object 13"/>
          <p:cNvSpPr txBox="1"/>
          <p:nvPr/>
        </p:nvSpPr>
        <p:spPr>
          <a:xfrm>
            <a:off x="653425" y="6529267"/>
            <a:ext cx="6677659" cy="348172"/>
          </a:xfrm>
          <a:prstGeom prst="rect">
            <a:avLst/>
          </a:prstGeom>
        </p:spPr>
        <p:txBody>
          <a:bodyPr vert="horz" wrap="square" lIns="0" tIns="12700" rIns="0" bIns="0" rtlCol="0">
            <a:spAutoFit/>
          </a:bodyPr>
          <a:lstStyle/>
          <a:p>
            <a:pPr marL="12700" marR="5080" algn="just">
              <a:lnSpc>
                <a:spcPct val="115500"/>
              </a:lnSpc>
              <a:spcBef>
                <a:spcPts val="100"/>
              </a:spcBef>
            </a:pPr>
            <a:endParaRPr lang="en-IN" sz="2000" dirty="0">
              <a:latin typeface="Arial Black"/>
              <a:cs typeface="Arial Black"/>
            </a:endParaRPr>
          </a:p>
        </p:txBody>
      </p:sp>
      <p:sp>
        <p:nvSpPr>
          <p:cNvPr id="14" name="object 14"/>
          <p:cNvSpPr/>
          <p:nvPr/>
        </p:nvSpPr>
        <p:spPr>
          <a:xfrm>
            <a:off x="6521450" y="8855075"/>
            <a:ext cx="1035957" cy="1297610"/>
          </a:xfrm>
          <a:prstGeom prst="rect">
            <a:avLst/>
          </a:prstGeom>
          <a:blipFill>
            <a:blip r:embed="rId2" cstate="print"/>
            <a:stretch>
              <a:fillRect/>
            </a:stretch>
          </a:blipFill>
        </p:spPr>
        <p:txBody>
          <a:bodyPr wrap="square" lIns="0" tIns="0" rIns="0" bIns="0" rtlCol="0"/>
          <a:lstStyle/>
          <a:p>
            <a:endParaRPr/>
          </a:p>
        </p:txBody>
      </p:sp>
      <p:sp>
        <p:nvSpPr>
          <p:cNvPr id="15" name="object 15"/>
          <p:cNvSpPr txBox="1"/>
          <p:nvPr/>
        </p:nvSpPr>
        <p:spPr>
          <a:xfrm>
            <a:off x="6928957" y="10066466"/>
            <a:ext cx="541020" cy="439864"/>
          </a:xfrm>
          <a:prstGeom prst="rect">
            <a:avLst/>
          </a:prstGeom>
        </p:spPr>
        <p:txBody>
          <a:bodyPr vert="horz" wrap="square" lIns="0" tIns="130810" rIns="0" bIns="0" rtlCol="0">
            <a:spAutoFit/>
          </a:bodyPr>
          <a:lstStyle/>
          <a:p>
            <a:pPr marL="184150">
              <a:lnSpc>
                <a:spcPct val="100000"/>
              </a:lnSpc>
              <a:spcBef>
                <a:spcPts val="1030"/>
              </a:spcBef>
            </a:pPr>
            <a:r>
              <a:rPr lang="en-IN" sz="2000" b="1" dirty="0">
                <a:solidFill>
                  <a:schemeClr val="bg1"/>
                </a:solidFill>
                <a:latin typeface="Arial"/>
                <a:cs typeface="Arial"/>
              </a:rPr>
              <a:t>25</a:t>
            </a:r>
            <a:endParaRPr sz="2000" dirty="0">
              <a:solidFill>
                <a:schemeClr val="bg1"/>
              </a:solidFill>
              <a:latin typeface="Arial"/>
              <a:cs typeface="Arial"/>
            </a:endParaRPr>
          </a:p>
        </p:txBody>
      </p:sp>
      <p:sp>
        <p:nvSpPr>
          <p:cNvPr id="10" name="TextBox 9">
            <a:extLst>
              <a:ext uri="{FF2B5EF4-FFF2-40B4-BE49-F238E27FC236}">
                <a16:creationId xmlns:a16="http://schemas.microsoft.com/office/drawing/2014/main" id="{1280CE39-2AA0-42B3-94BE-BC3EDA1D783C}"/>
              </a:ext>
            </a:extLst>
          </p:cNvPr>
          <p:cNvSpPr txBox="1"/>
          <p:nvPr/>
        </p:nvSpPr>
        <p:spPr>
          <a:xfrm>
            <a:off x="0" y="1498044"/>
            <a:ext cx="7554115" cy="7848302"/>
          </a:xfrm>
          <a:prstGeom prst="rect">
            <a:avLst/>
          </a:prstGeom>
          <a:noFill/>
        </p:spPr>
        <p:txBody>
          <a:bodyPr wrap="square" rtlCol="0">
            <a:spAutoFit/>
          </a:bodyPr>
          <a:lstStyle/>
          <a:p>
            <a:pPr marL="514350" indent="-514350">
              <a:buFont typeface="+mj-lt"/>
              <a:buAutoNum type="romanUcPeriod"/>
            </a:pPr>
            <a:r>
              <a:rPr lang="en-GB" sz="2400" b="1" dirty="0"/>
              <a:t>Overall Sales Analysis</a:t>
            </a:r>
            <a:r>
              <a:rPr lang="en-GB" sz="2400" dirty="0"/>
              <a:t>: Calculate the total sales and profit for each month and visualize the trends using bar graphs. Identify the months with the highest sales and profit based on the graph.</a:t>
            </a:r>
          </a:p>
          <a:p>
            <a:pPr marL="514350" indent="-514350">
              <a:buFont typeface="+mj-lt"/>
              <a:buAutoNum type="romanUcPeriod"/>
            </a:pPr>
            <a:endParaRPr lang="en-GB" sz="2400" dirty="0"/>
          </a:p>
          <a:p>
            <a:pPr marL="514350" indent="-514350">
              <a:buFont typeface="+mj-lt"/>
              <a:buAutoNum type="romanUcPeriod"/>
            </a:pPr>
            <a:r>
              <a:rPr lang="en-GB" sz="2400" b="1" dirty="0"/>
              <a:t>Category Analysis: </a:t>
            </a:r>
            <a:r>
              <a:rPr lang="en-GB" sz="2400" dirty="0"/>
              <a:t>Calculate the total sales and profit for each category (blouse, bottom, ethnic dress, kurta, saree, set, top, western dress) and visualize the sales distribution using a slicer. </a:t>
            </a:r>
          </a:p>
          <a:p>
            <a:pPr marL="514350" indent="-514350">
              <a:buFont typeface="+mj-lt"/>
              <a:buAutoNum type="romanUcPeriod"/>
            </a:pPr>
            <a:endParaRPr lang="en-GB" sz="2400" dirty="0"/>
          </a:p>
          <a:p>
            <a:pPr marL="514350" indent="-514350">
              <a:buFont typeface="+mj-lt"/>
              <a:buAutoNum type="romanUcPeriod"/>
            </a:pPr>
            <a:r>
              <a:rPr lang="en-GB" sz="2400" b="1" dirty="0"/>
              <a:t>Channel Analysis</a:t>
            </a:r>
            <a:r>
              <a:rPr lang="en-GB" sz="2400" dirty="0"/>
              <a:t>: Calculate the total sales and profit for each channel (Ajio, Amazon, Flipkart, Myntra, Nalli, others) and visualize the sales distribution by channel using a slicer.</a:t>
            </a:r>
          </a:p>
          <a:p>
            <a:pPr marL="514350" indent="-514350">
              <a:buFont typeface="+mj-lt"/>
              <a:buAutoNum type="romanUcPeriod"/>
            </a:pPr>
            <a:endParaRPr lang="en-GB" sz="2400" dirty="0"/>
          </a:p>
          <a:p>
            <a:pPr marL="514350" indent="-514350">
              <a:buFont typeface="+mj-lt"/>
              <a:buAutoNum type="romanUcPeriod"/>
            </a:pPr>
            <a:r>
              <a:rPr lang="en-GB" sz="2400" b="1" dirty="0"/>
              <a:t>State Analysis</a:t>
            </a:r>
            <a:r>
              <a:rPr lang="en-GB" sz="2400" dirty="0"/>
              <a:t>: Calculate the total sales and profit for each state (Tamil Nadu, Telangana, Uttar Pradesh, Karnataka, Maharashtra) and visualize the sales distribution by state using a bar graph. Determine the top-performing states based on sales and profit figures.</a:t>
            </a:r>
            <a:endParaRPr lang="en-IN" sz="2400" dirty="0"/>
          </a:p>
        </p:txBody>
      </p:sp>
    </p:spTree>
    <p:extLst>
      <p:ext uri="{BB962C8B-B14F-4D97-AF65-F5344CB8AC3E}">
        <p14:creationId xmlns:p14="http://schemas.microsoft.com/office/powerpoint/2010/main" val="1900523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7557134" cy="10687685"/>
          </a:xfrm>
          <a:custGeom>
            <a:avLst/>
            <a:gdLst/>
            <a:ahLst/>
            <a:cxnLst/>
            <a:rect l="l" t="t" r="r" b="b"/>
            <a:pathLst>
              <a:path w="7557134" h="10687685">
                <a:moveTo>
                  <a:pt x="7556509" y="10687606"/>
                </a:moveTo>
                <a:lnTo>
                  <a:pt x="0" y="10687606"/>
                </a:lnTo>
                <a:lnTo>
                  <a:pt x="0" y="0"/>
                </a:lnTo>
                <a:lnTo>
                  <a:pt x="7556509" y="0"/>
                </a:lnTo>
                <a:lnTo>
                  <a:pt x="7556509" y="10687606"/>
                </a:lnTo>
                <a:close/>
              </a:path>
            </a:pathLst>
          </a:custGeom>
          <a:solidFill>
            <a:srgbClr val="F2F5F9"/>
          </a:solidFill>
        </p:spPr>
        <p:txBody>
          <a:bodyPr wrap="square" lIns="0" tIns="0" rIns="0" bIns="0" rtlCol="0"/>
          <a:lstStyle/>
          <a:p>
            <a:endParaRPr dirty="0"/>
          </a:p>
        </p:txBody>
      </p:sp>
      <p:grpSp>
        <p:nvGrpSpPr>
          <p:cNvPr id="3" name="object 3"/>
          <p:cNvGrpSpPr/>
          <p:nvPr/>
        </p:nvGrpSpPr>
        <p:grpSpPr>
          <a:xfrm>
            <a:off x="0" y="0"/>
            <a:ext cx="7553959" cy="767080"/>
            <a:chOff x="0" y="0"/>
            <a:chExt cx="7553959" cy="767080"/>
          </a:xfrm>
        </p:grpSpPr>
        <p:sp>
          <p:nvSpPr>
            <p:cNvPr id="4" name="object 4"/>
            <p:cNvSpPr/>
            <p:nvPr/>
          </p:nvSpPr>
          <p:spPr>
            <a:xfrm>
              <a:off x="1911505" y="0"/>
              <a:ext cx="5642610" cy="530225"/>
            </a:xfrm>
            <a:custGeom>
              <a:avLst/>
              <a:gdLst/>
              <a:ahLst/>
              <a:cxnLst/>
              <a:rect l="l" t="t" r="r" b="b"/>
              <a:pathLst>
                <a:path w="5642609" h="530225">
                  <a:moveTo>
                    <a:pt x="0" y="0"/>
                  </a:moveTo>
                  <a:lnTo>
                    <a:pt x="5642078" y="0"/>
                  </a:lnTo>
                  <a:lnTo>
                    <a:pt x="5642078" y="530125"/>
                  </a:lnTo>
                  <a:lnTo>
                    <a:pt x="384265" y="530125"/>
                  </a:lnTo>
                  <a:lnTo>
                    <a:pt x="0" y="0"/>
                  </a:lnTo>
                  <a:close/>
                </a:path>
              </a:pathLst>
            </a:custGeom>
            <a:solidFill>
              <a:srgbClr val="006E93"/>
            </a:solidFill>
          </p:spPr>
          <p:txBody>
            <a:bodyPr wrap="square" lIns="0" tIns="0" rIns="0" bIns="0" rtlCol="0"/>
            <a:lstStyle/>
            <a:p>
              <a:endParaRPr/>
            </a:p>
          </p:txBody>
        </p:sp>
        <p:sp>
          <p:nvSpPr>
            <p:cNvPr id="5" name="object 5"/>
            <p:cNvSpPr/>
            <p:nvPr/>
          </p:nvSpPr>
          <p:spPr>
            <a:xfrm>
              <a:off x="0" y="0"/>
              <a:ext cx="2966085" cy="767080"/>
            </a:xfrm>
            <a:custGeom>
              <a:avLst/>
              <a:gdLst/>
              <a:ahLst/>
              <a:cxnLst/>
              <a:rect l="l" t="t" r="r" b="b"/>
              <a:pathLst>
                <a:path w="2966085" h="767080">
                  <a:moveTo>
                    <a:pt x="0" y="0"/>
                  </a:moveTo>
                  <a:lnTo>
                    <a:pt x="1788878" y="0"/>
                  </a:lnTo>
                  <a:lnTo>
                    <a:pt x="2230861" y="621450"/>
                  </a:lnTo>
                  <a:lnTo>
                    <a:pt x="2965883" y="621450"/>
                  </a:lnTo>
                  <a:lnTo>
                    <a:pt x="2860377" y="767010"/>
                  </a:lnTo>
                  <a:lnTo>
                    <a:pt x="0" y="767010"/>
                  </a:lnTo>
                  <a:lnTo>
                    <a:pt x="0" y="0"/>
                  </a:lnTo>
                  <a:close/>
                </a:path>
              </a:pathLst>
            </a:custGeom>
            <a:solidFill>
              <a:srgbClr val="FFE100"/>
            </a:solidFill>
          </p:spPr>
          <p:txBody>
            <a:bodyPr wrap="square" lIns="0" tIns="0" rIns="0" bIns="0" rtlCol="0"/>
            <a:lstStyle/>
            <a:p>
              <a:endParaRPr/>
            </a:p>
          </p:txBody>
        </p:sp>
      </p:grpSp>
      <p:grpSp>
        <p:nvGrpSpPr>
          <p:cNvPr id="6" name="object 6"/>
          <p:cNvGrpSpPr/>
          <p:nvPr/>
        </p:nvGrpSpPr>
        <p:grpSpPr>
          <a:xfrm>
            <a:off x="0" y="9699160"/>
            <a:ext cx="7556500" cy="984250"/>
            <a:chOff x="0" y="9699160"/>
            <a:chExt cx="7556500" cy="984250"/>
          </a:xfrm>
        </p:grpSpPr>
        <p:sp>
          <p:nvSpPr>
            <p:cNvPr id="7" name="object 7"/>
            <p:cNvSpPr/>
            <p:nvPr/>
          </p:nvSpPr>
          <p:spPr>
            <a:xfrm>
              <a:off x="4501279" y="9699160"/>
              <a:ext cx="3054985" cy="984250"/>
            </a:xfrm>
            <a:custGeom>
              <a:avLst/>
              <a:gdLst/>
              <a:ahLst/>
              <a:cxnLst/>
              <a:rect l="l" t="t" r="r" b="b"/>
              <a:pathLst>
                <a:path w="3054984" h="984250">
                  <a:moveTo>
                    <a:pt x="763665" y="0"/>
                  </a:moveTo>
                  <a:lnTo>
                    <a:pt x="3054713" y="0"/>
                  </a:lnTo>
                  <a:lnTo>
                    <a:pt x="3054713" y="983774"/>
                  </a:lnTo>
                  <a:lnTo>
                    <a:pt x="0" y="983774"/>
                  </a:lnTo>
                  <a:lnTo>
                    <a:pt x="0" y="979599"/>
                  </a:lnTo>
                  <a:lnTo>
                    <a:pt x="763665" y="0"/>
                  </a:lnTo>
                  <a:close/>
                </a:path>
              </a:pathLst>
            </a:custGeom>
            <a:solidFill>
              <a:srgbClr val="184962"/>
            </a:solidFill>
          </p:spPr>
          <p:txBody>
            <a:bodyPr wrap="square" lIns="0" tIns="0" rIns="0" bIns="0" rtlCol="0"/>
            <a:lstStyle/>
            <a:p>
              <a:endParaRPr/>
            </a:p>
          </p:txBody>
        </p:sp>
        <p:sp>
          <p:nvSpPr>
            <p:cNvPr id="8" name="object 8"/>
            <p:cNvSpPr/>
            <p:nvPr/>
          </p:nvSpPr>
          <p:spPr>
            <a:xfrm>
              <a:off x="3902666" y="10127314"/>
              <a:ext cx="866775" cy="555625"/>
            </a:xfrm>
            <a:custGeom>
              <a:avLst/>
              <a:gdLst/>
              <a:ahLst/>
              <a:cxnLst/>
              <a:rect l="l" t="t" r="r" b="b"/>
              <a:pathLst>
                <a:path w="866775" h="555625">
                  <a:moveTo>
                    <a:pt x="433143" y="0"/>
                  </a:moveTo>
                  <a:lnTo>
                    <a:pt x="866285" y="0"/>
                  </a:lnTo>
                  <a:lnTo>
                    <a:pt x="433143" y="555619"/>
                  </a:lnTo>
                  <a:lnTo>
                    <a:pt x="0" y="555619"/>
                  </a:lnTo>
                  <a:lnTo>
                    <a:pt x="433143" y="0"/>
                  </a:lnTo>
                  <a:close/>
                </a:path>
              </a:pathLst>
            </a:custGeom>
            <a:solidFill>
              <a:srgbClr val="255372"/>
            </a:solidFill>
          </p:spPr>
          <p:txBody>
            <a:bodyPr wrap="square" lIns="0" tIns="0" rIns="0" bIns="0" rtlCol="0"/>
            <a:lstStyle/>
            <a:p>
              <a:endParaRPr/>
            </a:p>
          </p:txBody>
        </p:sp>
        <p:sp>
          <p:nvSpPr>
            <p:cNvPr id="9" name="object 9"/>
            <p:cNvSpPr/>
            <p:nvPr/>
          </p:nvSpPr>
          <p:spPr>
            <a:xfrm>
              <a:off x="0" y="10127314"/>
              <a:ext cx="4173220" cy="555625"/>
            </a:xfrm>
            <a:custGeom>
              <a:avLst/>
              <a:gdLst/>
              <a:ahLst/>
              <a:cxnLst/>
              <a:rect l="l" t="t" r="r" b="b"/>
              <a:pathLst>
                <a:path w="4173220" h="555625">
                  <a:moveTo>
                    <a:pt x="23064" y="0"/>
                  </a:moveTo>
                  <a:lnTo>
                    <a:pt x="4172785" y="0"/>
                  </a:lnTo>
                  <a:lnTo>
                    <a:pt x="3739652" y="555619"/>
                  </a:lnTo>
                  <a:lnTo>
                    <a:pt x="0" y="555619"/>
                  </a:lnTo>
                  <a:lnTo>
                    <a:pt x="0" y="29586"/>
                  </a:lnTo>
                  <a:lnTo>
                    <a:pt x="23064" y="0"/>
                  </a:lnTo>
                  <a:close/>
                </a:path>
              </a:pathLst>
            </a:custGeom>
            <a:solidFill>
              <a:srgbClr val="FFE100"/>
            </a:solidFill>
          </p:spPr>
          <p:txBody>
            <a:bodyPr wrap="square" lIns="0" tIns="0" rIns="0" bIns="0" rtlCol="0"/>
            <a:lstStyle/>
            <a:p>
              <a:endParaRPr/>
            </a:p>
          </p:txBody>
        </p:sp>
      </p:grpSp>
      <p:sp>
        <p:nvSpPr>
          <p:cNvPr id="11" name="object 11"/>
          <p:cNvSpPr txBox="1">
            <a:spLocks noGrp="1"/>
          </p:cNvSpPr>
          <p:nvPr>
            <p:ph type="title"/>
          </p:nvPr>
        </p:nvSpPr>
        <p:spPr>
          <a:xfrm>
            <a:off x="362934" y="993419"/>
            <a:ext cx="3298825" cy="504625"/>
          </a:xfrm>
          <a:prstGeom prst="rect">
            <a:avLst/>
          </a:prstGeom>
        </p:spPr>
        <p:txBody>
          <a:bodyPr vert="horz" wrap="square" lIns="0" tIns="12065" rIns="0" bIns="0" rtlCol="0">
            <a:spAutoFit/>
          </a:bodyPr>
          <a:lstStyle/>
          <a:p>
            <a:pPr marL="12700">
              <a:lnSpc>
                <a:spcPct val="100000"/>
              </a:lnSpc>
              <a:spcBef>
                <a:spcPts val="95"/>
              </a:spcBef>
            </a:pPr>
            <a:r>
              <a:rPr lang="en-IN" sz="3200" b="1" spc="-55" dirty="0">
                <a:solidFill>
                  <a:srgbClr val="000000"/>
                </a:solidFill>
                <a:latin typeface="Gill Sans MT" panose="020B0502020104020203" pitchFamily="34" charset="0"/>
              </a:rPr>
              <a:t>OUTPUT</a:t>
            </a:r>
            <a:r>
              <a:rPr lang="en-IN" sz="3200" b="1" spc="-55" dirty="0">
                <a:solidFill>
                  <a:srgbClr val="000000"/>
                </a:solidFill>
                <a:latin typeface="Book Antiqua" panose="02040602050305030304" pitchFamily="18" charset="0"/>
              </a:rPr>
              <a:t> :-</a:t>
            </a:r>
            <a:endParaRPr sz="3200" b="1" dirty="0">
              <a:latin typeface="Book Antiqua" panose="02040602050305030304" pitchFamily="18" charset="0"/>
            </a:endParaRPr>
          </a:p>
        </p:txBody>
      </p:sp>
      <p:sp>
        <p:nvSpPr>
          <p:cNvPr id="13" name="object 13"/>
          <p:cNvSpPr txBox="1"/>
          <p:nvPr/>
        </p:nvSpPr>
        <p:spPr>
          <a:xfrm>
            <a:off x="653425" y="6529267"/>
            <a:ext cx="6677659" cy="348172"/>
          </a:xfrm>
          <a:prstGeom prst="rect">
            <a:avLst/>
          </a:prstGeom>
        </p:spPr>
        <p:txBody>
          <a:bodyPr vert="horz" wrap="square" lIns="0" tIns="12700" rIns="0" bIns="0" rtlCol="0">
            <a:spAutoFit/>
          </a:bodyPr>
          <a:lstStyle/>
          <a:p>
            <a:pPr marL="12700" marR="5080" algn="just">
              <a:lnSpc>
                <a:spcPct val="115500"/>
              </a:lnSpc>
              <a:spcBef>
                <a:spcPts val="100"/>
              </a:spcBef>
            </a:pPr>
            <a:endParaRPr lang="en-IN" sz="2000" dirty="0">
              <a:latin typeface="Arial Black"/>
              <a:cs typeface="Arial Black"/>
            </a:endParaRPr>
          </a:p>
        </p:txBody>
      </p:sp>
      <p:sp>
        <p:nvSpPr>
          <p:cNvPr id="14" name="object 14"/>
          <p:cNvSpPr/>
          <p:nvPr/>
        </p:nvSpPr>
        <p:spPr>
          <a:xfrm>
            <a:off x="5895377" y="8004775"/>
            <a:ext cx="1569357" cy="1678610"/>
          </a:xfrm>
          <a:prstGeom prst="rect">
            <a:avLst/>
          </a:prstGeom>
          <a:blipFill>
            <a:blip r:embed="rId2" cstate="print"/>
            <a:stretch>
              <a:fillRect/>
            </a:stretch>
          </a:blipFill>
        </p:spPr>
        <p:txBody>
          <a:bodyPr wrap="square" lIns="0" tIns="0" rIns="0" bIns="0" rtlCol="0"/>
          <a:lstStyle/>
          <a:p>
            <a:endParaRPr/>
          </a:p>
        </p:txBody>
      </p:sp>
      <p:sp>
        <p:nvSpPr>
          <p:cNvPr id="15" name="object 15"/>
          <p:cNvSpPr txBox="1"/>
          <p:nvPr/>
        </p:nvSpPr>
        <p:spPr>
          <a:xfrm>
            <a:off x="6928957" y="10066466"/>
            <a:ext cx="541020" cy="439864"/>
          </a:xfrm>
          <a:prstGeom prst="rect">
            <a:avLst/>
          </a:prstGeom>
        </p:spPr>
        <p:txBody>
          <a:bodyPr vert="horz" wrap="square" lIns="0" tIns="130810" rIns="0" bIns="0" rtlCol="0">
            <a:spAutoFit/>
          </a:bodyPr>
          <a:lstStyle/>
          <a:p>
            <a:pPr marL="184150">
              <a:lnSpc>
                <a:spcPct val="100000"/>
              </a:lnSpc>
              <a:spcBef>
                <a:spcPts val="1030"/>
              </a:spcBef>
            </a:pPr>
            <a:r>
              <a:rPr lang="en-IN" sz="2000" b="1" dirty="0">
                <a:solidFill>
                  <a:schemeClr val="bg1"/>
                </a:solidFill>
                <a:latin typeface="Arial"/>
                <a:cs typeface="Arial"/>
              </a:rPr>
              <a:t>26</a:t>
            </a:r>
            <a:endParaRPr sz="2000" dirty="0">
              <a:solidFill>
                <a:schemeClr val="bg1"/>
              </a:solidFill>
              <a:latin typeface="Arial"/>
              <a:cs typeface="Arial"/>
            </a:endParaRPr>
          </a:p>
        </p:txBody>
      </p:sp>
      <p:sp>
        <p:nvSpPr>
          <p:cNvPr id="10" name="TextBox 9">
            <a:extLst>
              <a:ext uri="{FF2B5EF4-FFF2-40B4-BE49-F238E27FC236}">
                <a16:creationId xmlns:a16="http://schemas.microsoft.com/office/drawing/2014/main" id="{1280CE39-2AA0-42B3-94BE-BC3EDA1D783C}"/>
              </a:ext>
            </a:extLst>
          </p:cNvPr>
          <p:cNvSpPr txBox="1"/>
          <p:nvPr/>
        </p:nvSpPr>
        <p:spPr>
          <a:xfrm>
            <a:off x="0" y="1498044"/>
            <a:ext cx="7554115" cy="4524315"/>
          </a:xfrm>
          <a:prstGeom prst="rect">
            <a:avLst/>
          </a:prstGeom>
          <a:noFill/>
        </p:spPr>
        <p:txBody>
          <a:bodyPr wrap="square" rtlCol="0">
            <a:spAutoFit/>
          </a:bodyPr>
          <a:lstStyle/>
          <a:p>
            <a:pPr marL="514350" indent="-514350">
              <a:buFont typeface="+mj-lt"/>
              <a:buAutoNum type="romanUcPeriod" startAt="5"/>
            </a:pPr>
            <a:r>
              <a:rPr lang="en-GB" sz="2400" b="1" dirty="0"/>
              <a:t>Gender Analysis</a:t>
            </a:r>
            <a:r>
              <a:rPr lang="en-GB" sz="2400" dirty="0"/>
              <a:t>: Calculate the total sales and profit for each gender (men &amp; women) and visualize the sales distribution by gender using a pie chart. Identify the gender that contributes more to sales and profit by comparing the respective figures.</a:t>
            </a:r>
          </a:p>
          <a:p>
            <a:pPr marL="514350" indent="-514350">
              <a:buFont typeface="+mj-lt"/>
              <a:buAutoNum type="romanUcPeriod" startAt="5"/>
            </a:pPr>
            <a:endParaRPr lang="en-GB" sz="2400" dirty="0"/>
          </a:p>
          <a:p>
            <a:pPr marL="514350" indent="-514350">
              <a:buFont typeface="+mj-lt"/>
              <a:buAutoNum type="romanUcPeriod" startAt="5"/>
            </a:pPr>
            <a:r>
              <a:rPr lang="en-GB" sz="2400" b="1" dirty="0"/>
              <a:t>Order Status Analysis</a:t>
            </a:r>
            <a:r>
              <a:rPr lang="en-GB" sz="2400" dirty="0"/>
              <a:t>: Calculate the number and percentage of orders delivered, refunded, returned, and cancelled. Visualize the order status distribution using a pie chart. Identify the most common order status and evaluate its impact on sales and profit by comparing it to other statuses.</a:t>
            </a:r>
            <a:endParaRPr lang="en-IN" sz="2400" dirty="0"/>
          </a:p>
        </p:txBody>
      </p:sp>
    </p:spTree>
    <p:extLst>
      <p:ext uri="{BB962C8B-B14F-4D97-AF65-F5344CB8AC3E}">
        <p14:creationId xmlns:p14="http://schemas.microsoft.com/office/powerpoint/2010/main" val="1435796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557134" cy="10687685"/>
          </a:xfrm>
          <a:custGeom>
            <a:avLst/>
            <a:gdLst/>
            <a:ahLst/>
            <a:cxnLst/>
            <a:rect l="l" t="t" r="r" b="b"/>
            <a:pathLst>
              <a:path w="7557134" h="10687685">
                <a:moveTo>
                  <a:pt x="7556509" y="10687606"/>
                </a:moveTo>
                <a:lnTo>
                  <a:pt x="0" y="10687606"/>
                </a:lnTo>
                <a:lnTo>
                  <a:pt x="0" y="0"/>
                </a:lnTo>
                <a:lnTo>
                  <a:pt x="7556509" y="0"/>
                </a:lnTo>
                <a:lnTo>
                  <a:pt x="7556509" y="10687606"/>
                </a:lnTo>
                <a:close/>
              </a:path>
            </a:pathLst>
          </a:custGeom>
          <a:solidFill>
            <a:srgbClr val="FBFDFE"/>
          </a:solidFill>
        </p:spPr>
        <p:txBody>
          <a:bodyPr wrap="square" lIns="0" tIns="0" rIns="0" bIns="0" rtlCol="0"/>
          <a:lstStyle/>
          <a:p>
            <a:endParaRPr/>
          </a:p>
        </p:txBody>
      </p:sp>
      <p:grpSp>
        <p:nvGrpSpPr>
          <p:cNvPr id="3" name="object 3"/>
          <p:cNvGrpSpPr/>
          <p:nvPr/>
        </p:nvGrpSpPr>
        <p:grpSpPr>
          <a:xfrm>
            <a:off x="0" y="0"/>
            <a:ext cx="3286125" cy="1755775"/>
            <a:chOff x="0" y="0"/>
            <a:chExt cx="3286125" cy="1755775"/>
          </a:xfrm>
        </p:grpSpPr>
        <p:sp>
          <p:nvSpPr>
            <p:cNvPr id="4" name="object 4"/>
            <p:cNvSpPr/>
            <p:nvPr/>
          </p:nvSpPr>
          <p:spPr>
            <a:xfrm>
              <a:off x="66261" y="0"/>
              <a:ext cx="3219436" cy="160585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875155" cy="1755775"/>
            </a:xfrm>
            <a:custGeom>
              <a:avLst/>
              <a:gdLst/>
              <a:ahLst/>
              <a:cxnLst/>
              <a:rect l="l" t="t" r="r" b="b"/>
              <a:pathLst>
                <a:path w="1875155" h="1755775">
                  <a:moveTo>
                    <a:pt x="192098" y="1755431"/>
                  </a:moveTo>
                  <a:lnTo>
                    <a:pt x="0" y="1755431"/>
                  </a:lnTo>
                  <a:lnTo>
                    <a:pt x="0" y="0"/>
                  </a:lnTo>
                  <a:lnTo>
                    <a:pt x="1875022" y="0"/>
                  </a:lnTo>
                  <a:lnTo>
                    <a:pt x="1873336" y="28231"/>
                  </a:lnTo>
                  <a:lnTo>
                    <a:pt x="1869114" y="79031"/>
                  </a:lnTo>
                  <a:lnTo>
                    <a:pt x="1863719" y="117131"/>
                  </a:lnTo>
                  <a:lnTo>
                    <a:pt x="1857166" y="167931"/>
                  </a:lnTo>
                  <a:lnTo>
                    <a:pt x="1849469" y="218731"/>
                  </a:lnTo>
                  <a:lnTo>
                    <a:pt x="1840643" y="256831"/>
                  </a:lnTo>
                  <a:lnTo>
                    <a:pt x="1830703" y="307631"/>
                  </a:lnTo>
                  <a:lnTo>
                    <a:pt x="1819664" y="358431"/>
                  </a:lnTo>
                  <a:lnTo>
                    <a:pt x="1807540" y="396531"/>
                  </a:lnTo>
                  <a:lnTo>
                    <a:pt x="1794346" y="447331"/>
                  </a:lnTo>
                  <a:lnTo>
                    <a:pt x="1780097" y="485431"/>
                  </a:lnTo>
                  <a:lnTo>
                    <a:pt x="1764808" y="523531"/>
                  </a:lnTo>
                  <a:lnTo>
                    <a:pt x="1748493" y="574331"/>
                  </a:lnTo>
                  <a:lnTo>
                    <a:pt x="1731168" y="612431"/>
                  </a:lnTo>
                  <a:lnTo>
                    <a:pt x="1712846" y="650531"/>
                  </a:lnTo>
                  <a:lnTo>
                    <a:pt x="1693543" y="701331"/>
                  </a:lnTo>
                  <a:lnTo>
                    <a:pt x="1673273" y="739431"/>
                  </a:lnTo>
                  <a:lnTo>
                    <a:pt x="1652052" y="777531"/>
                  </a:lnTo>
                  <a:lnTo>
                    <a:pt x="1629893" y="815631"/>
                  </a:lnTo>
                  <a:lnTo>
                    <a:pt x="1606812" y="853731"/>
                  </a:lnTo>
                  <a:lnTo>
                    <a:pt x="1582824" y="891831"/>
                  </a:lnTo>
                  <a:lnTo>
                    <a:pt x="1557943" y="929931"/>
                  </a:lnTo>
                  <a:lnTo>
                    <a:pt x="1532183" y="968031"/>
                  </a:lnTo>
                  <a:lnTo>
                    <a:pt x="1505561" y="1006131"/>
                  </a:lnTo>
                  <a:lnTo>
                    <a:pt x="1478090" y="1044231"/>
                  </a:lnTo>
                  <a:lnTo>
                    <a:pt x="1449785" y="1082331"/>
                  </a:lnTo>
                  <a:lnTo>
                    <a:pt x="1420661" y="1107731"/>
                  </a:lnTo>
                  <a:lnTo>
                    <a:pt x="1390733" y="1145831"/>
                  </a:lnTo>
                  <a:lnTo>
                    <a:pt x="1360015" y="1183931"/>
                  </a:lnTo>
                  <a:lnTo>
                    <a:pt x="1328523" y="1209331"/>
                  </a:lnTo>
                  <a:lnTo>
                    <a:pt x="1296270" y="1247431"/>
                  </a:lnTo>
                  <a:lnTo>
                    <a:pt x="1263273" y="1272831"/>
                  </a:lnTo>
                  <a:lnTo>
                    <a:pt x="1229545" y="1298231"/>
                  </a:lnTo>
                  <a:lnTo>
                    <a:pt x="1195101" y="1336331"/>
                  </a:lnTo>
                  <a:lnTo>
                    <a:pt x="1159956" y="1361731"/>
                  </a:lnTo>
                  <a:lnTo>
                    <a:pt x="1124125" y="1387131"/>
                  </a:lnTo>
                  <a:lnTo>
                    <a:pt x="1087623" y="1412531"/>
                  </a:lnTo>
                  <a:lnTo>
                    <a:pt x="1050463" y="1437931"/>
                  </a:lnTo>
                  <a:lnTo>
                    <a:pt x="1012662" y="1463331"/>
                  </a:lnTo>
                  <a:lnTo>
                    <a:pt x="974234" y="1488731"/>
                  </a:lnTo>
                  <a:lnTo>
                    <a:pt x="895555" y="1539531"/>
                  </a:lnTo>
                  <a:lnTo>
                    <a:pt x="855334" y="1552231"/>
                  </a:lnTo>
                  <a:lnTo>
                    <a:pt x="814544" y="1577631"/>
                  </a:lnTo>
                  <a:lnTo>
                    <a:pt x="773201" y="1590331"/>
                  </a:lnTo>
                  <a:lnTo>
                    <a:pt x="731320" y="1615731"/>
                  </a:lnTo>
                  <a:lnTo>
                    <a:pt x="688914" y="1628431"/>
                  </a:lnTo>
                  <a:lnTo>
                    <a:pt x="646000" y="1653831"/>
                  </a:lnTo>
                  <a:lnTo>
                    <a:pt x="424306" y="1717331"/>
                  </a:lnTo>
                  <a:lnTo>
                    <a:pt x="378647" y="1717331"/>
                  </a:lnTo>
                  <a:lnTo>
                    <a:pt x="286125" y="1742731"/>
                  </a:lnTo>
                  <a:lnTo>
                    <a:pt x="239292" y="1742731"/>
                  </a:lnTo>
                  <a:lnTo>
                    <a:pt x="192098" y="1755431"/>
                  </a:lnTo>
                  <a:close/>
                </a:path>
              </a:pathLst>
            </a:custGeom>
            <a:solidFill>
              <a:srgbClr val="FAD02B"/>
            </a:solidFill>
          </p:spPr>
          <p:txBody>
            <a:bodyPr wrap="square" lIns="0" tIns="0" rIns="0" bIns="0" rtlCol="0"/>
            <a:lstStyle/>
            <a:p>
              <a:endParaRPr/>
            </a:p>
          </p:txBody>
        </p:sp>
      </p:grpSp>
      <p:grpSp>
        <p:nvGrpSpPr>
          <p:cNvPr id="6" name="object 6"/>
          <p:cNvGrpSpPr/>
          <p:nvPr/>
        </p:nvGrpSpPr>
        <p:grpSpPr>
          <a:xfrm>
            <a:off x="3949446" y="8676741"/>
            <a:ext cx="3606800" cy="2011045"/>
            <a:chOff x="3949446" y="8676741"/>
            <a:chExt cx="3606800" cy="2011045"/>
          </a:xfrm>
        </p:grpSpPr>
        <p:sp>
          <p:nvSpPr>
            <p:cNvPr id="7" name="object 7"/>
            <p:cNvSpPr/>
            <p:nvPr/>
          </p:nvSpPr>
          <p:spPr>
            <a:xfrm>
              <a:off x="5294924" y="8676741"/>
              <a:ext cx="2261067" cy="2010853"/>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949446" y="8880320"/>
              <a:ext cx="1446583" cy="1798709"/>
            </a:xfrm>
            <a:prstGeom prst="rect">
              <a:avLst/>
            </a:prstGeom>
            <a:blipFill>
              <a:blip r:embed="rId4" cstate="print"/>
              <a:stretch>
                <a:fillRect/>
              </a:stretch>
            </a:blipFill>
          </p:spPr>
          <p:txBody>
            <a:bodyPr wrap="square" lIns="0" tIns="0" rIns="0" bIns="0" rtlCol="0"/>
            <a:lstStyle/>
            <a:p>
              <a:endParaRPr/>
            </a:p>
          </p:txBody>
        </p:sp>
      </p:grpSp>
      <p:sp>
        <p:nvSpPr>
          <p:cNvPr id="15" name="object 15"/>
          <p:cNvSpPr txBox="1">
            <a:spLocks noGrp="1"/>
          </p:cNvSpPr>
          <p:nvPr>
            <p:ph type="sldNum" sz="quarter" idx="12"/>
          </p:nvPr>
        </p:nvSpPr>
        <p:spPr>
          <a:prstGeom prst="rect">
            <a:avLst/>
          </a:prstGeom>
        </p:spPr>
        <p:txBody>
          <a:bodyPr vert="horz" wrap="square" lIns="0" tIns="29845" rIns="0" bIns="0" rtlCol="0">
            <a:spAutoFit/>
          </a:bodyPr>
          <a:lstStyle/>
          <a:p>
            <a:pPr marL="40640">
              <a:lnSpc>
                <a:spcPct val="100000"/>
              </a:lnSpc>
              <a:spcBef>
                <a:spcPts val="235"/>
              </a:spcBef>
            </a:pPr>
            <a:r>
              <a:rPr spc="-60" dirty="0"/>
              <a:t>17</a:t>
            </a:r>
          </a:p>
        </p:txBody>
      </p:sp>
      <p:sp>
        <p:nvSpPr>
          <p:cNvPr id="14" name="object 14"/>
          <p:cNvSpPr/>
          <p:nvPr/>
        </p:nvSpPr>
        <p:spPr>
          <a:xfrm>
            <a:off x="0" y="9719126"/>
            <a:ext cx="2414040" cy="968469"/>
          </a:xfrm>
          <a:prstGeom prst="rect">
            <a:avLst/>
          </a:prstGeom>
          <a:blipFill>
            <a:blip r:embed="rId5" cstate="print"/>
            <a:stretch>
              <a:fillRect/>
            </a:stretch>
          </a:blipFill>
        </p:spPr>
        <p:txBody>
          <a:bodyPr wrap="square" lIns="0" tIns="0" rIns="0" bIns="0" rtlCol="0"/>
          <a:lstStyle/>
          <a:p>
            <a:endParaRPr/>
          </a:p>
        </p:txBody>
      </p:sp>
      <p:sp>
        <p:nvSpPr>
          <p:cNvPr id="16" name="object 4">
            <a:extLst>
              <a:ext uri="{FF2B5EF4-FFF2-40B4-BE49-F238E27FC236}">
                <a16:creationId xmlns:a16="http://schemas.microsoft.com/office/drawing/2014/main" id="{CD608F0D-8134-46FA-BBB4-57DF6BE1F3C2}"/>
              </a:ext>
            </a:extLst>
          </p:cNvPr>
          <p:cNvSpPr/>
          <p:nvPr/>
        </p:nvSpPr>
        <p:spPr>
          <a:xfrm>
            <a:off x="1071811" y="1643127"/>
            <a:ext cx="5553710" cy="716915"/>
          </a:xfrm>
          <a:custGeom>
            <a:avLst/>
            <a:gdLst/>
            <a:ahLst/>
            <a:cxnLst/>
            <a:rect l="l" t="t" r="r" b="b"/>
            <a:pathLst>
              <a:path w="5553710" h="716914">
                <a:moveTo>
                  <a:pt x="5553531" y="716584"/>
                </a:moveTo>
                <a:lnTo>
                  <a:pt x="0" y="716584"/>
                </a:lnTo>
                <a:lnTo>
                  <a:pt x="0" y="0"/>
                </a:lnTo>
                <a:lnTo>
                  <a:pt x="5553531" y="0"/>
                </a:lnTo>
                <a:lnTo>
                  <a:pt x="5553531" y="716584"/>
                </a:lnTo>
                <a:close/>
              </a:path>
            </a:pathLst>
          </a:custGeom>
          <a:solidFill>
            <a:srgbClr val="FFE100"/>
          </a:solidFill>
        </p:spPr>
        <p:txBody>
          <a:bodyPr wrap="square" lIns="0" tIns="0" rIns="0" bIns="0" rtlCol="0"/>
          <a:lstStyle/>
          <a:p>
            <a:r>
              <a:rPr lang="en-IN" sz="4800" spc="-425" dirty="0">
                <a:solidFill>
                  <a:srgbClr val="000000"/>
                </a:solidFill>
                <a:latin typeface="Arial Black"/>
                <a:cs typeface="Arial Black"/>
              </a:rPr>
              <a:t>	 CONCLUSION</a:t>
            </a:r>
            <a:endParaRPr sz="4800" dirty="0"/>
          </a:p>
        </p:txBody>
      </p:sp>
      <p:sp>
        <p:nvSpPr>
          <p:cNvPr id="17" name="TextBox 16">
            <a:extLst>
              <a:ext uri="{FF2B5EF4-FFF2-40B4-BE49-F238E27FC236}">
                <a16:creationId xmlns:a16="http://schemas.microsoft.com/office/drawing/2014/main" id="{2FDD3928-25F0-4934-A781-81C8D1CC706C}"/>
              </a:ext>
            </a:extLst>
          </p:cNvPr>
          <p:cNvSpPr txBox="1"/>
          <p:nvPr/>
        </p:nvSpPr>
        <p:spPr>
          <a:xfrm>
            <a:off x="0" y="2759075"/>
            <a:ext cx="7539805" cy="3970318"/>
          </a:xfrm>
          <a:prstGeom prst="rect">
            <a:avLst/>
          </a:prstGeom>
          <a:noFill/>
        </p:spPr>
        <p:txBody>
          <a:bodyPr wrap="square" rtlCol="0">
            <a:spAutoFit/>
          </a:bodyPr>
          <a:lstStyle/>
          <a:p>
            <a:pPr algn="just"/>
            <a:r>
              <a:rPr lang="en-GB" sz="2800" dirty="0">
                <a:latin typeface="Cambria" panose="02040503050406030204" pitchFamily="18" charset="0"/>
                <a:ea typeface="Cambria" panose="02040503050406030204" pitchFamily="18" charset="0"/>
              </a:rPr>
              <a:t>These insights provide valuable guidance for decision-making, enabling businesses to optimize their strategies, focus on high-performing categories, channels, and states, and effectively target the appropriate gender segment. Moreover, addressing any issues related to order status can contribute to improved customer experience and overall business performance.</a:t>
            </a:r>
            <a:endParaRPr lang="en-IN" sz="2800" dirty="0">
              <a:latin typeface="Cambria" panose="02040503050406030204" pitchFamily="18" charset="0"/>
              <a:ea typeface="Cambria" panose="02040503050406030204" pitchFamily="18" charset="0"/>
            </a:endParaRPr>
          </a:p>
        </p:txBody>
      </p:sp>
      <p:sp>
        <p:nvSpPr>
          <p:cNvPr id="18" name="TextBox 17">
            <a:extLst>
              <a:ext uri="{FF2B5EF4-FFF2-40B4-BE49-F238E27FC236}">
                <a16:creationId xmlns:a16="http://schemas.microsoft.com/office/drawing/2014/main" id="{FE057863-DF3A-48D4-97F4-FCCDBF6A6992}"/>
              </a:ext>
            </a:extLst>
          </p:cNvPr>
          <p:cNvSpPr txBox="1"/>
          <p:nvPr/>
        </p:nvSpPr>
        <p:spPr>
          <a:xfrm>
            <a:off x="6826250" y="9917085"/>
            <a:ext cx="713555" cy="461665"/>
          </a:xfrm>
          <a:prstGeom prst="rect">
            <a:avLst/>
          </a:prstGeom>
          <a:noFill/>
        </p:spPr>
        <p:txBody>
          <a:bodyPr wrap="square" rtlCol="0">
            <a:spAutoFit/>
          </a:bodyPr>
          <a:lstStyle/>
          <a:p>
            <a:r>
              <a:rPr lang="en-IN" sz="2400" b="1" dirty="0">
                <a:solidFill>
                  <a:schemeClr val="bg1"/>
                </a:solidFill>
                <a:latin typeface="Arial" panose="020B0604020202020204" pitchFamily="34" charset="0"/>
                <a:cs typeface="Arial" panose="020B0604020202020204" pitchFamily="34" charset="0"/>
              </a:rPr>
              <a:t>27</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557134" cy="10687685"/>
          </a:xfrm>
          <a:custGeom>
            <a:avLst/>
            <a:gdLst/>
            <a:ahLst/>
            <a:cxnLst/>
            <a:rect l="l" t="t" r="r" b="b"/>
            <a:pathLst>
              <a:path w="7557134" h="10687685">
                <a:moveTo>
                  <a:pt x="7556509" y="10687606"/>
                </a:moveTo>
                <a:lnTo>
                  <a:pt x="0" y="10687606"/>
                </a:lnTo>
                <a:lnTo>
                  <a:pt x="0" y="0"/>
                </a:lnTo>
                <a:lnTo>
                  <a:pt x="7556509" y="0"/>
                </a:lnTo>
                <a:lnTo>
                  <a:pt x="7556509" y="10687606"/>
                </a:lnTo>
                <a:close/>
              </a:path>
            </a:pathLst>
          </a:custGeom>
          <a:solidFill>
            <a:srgbClr val="F2F5F9"/>
          </a:solidFill>
        </p:spPr>
        <p:txBody>
          <a:bodyPr wrap="square" lIns="0" tIns="0" rIns="0" bIns="0" rtlCol="0"/>
          <a:lstStyle/>
          <a:p>
            <a:endParaRPr dirty="0"/>
          </a:p>
        </p:txBody>
      </p:sp>
      <p:sp>
        <p:nvSpPr>
          <p:cNvPr id="3" name="object 3"/>
          <p:cNvSpPr/>
          <p:nvPr/>
        </p:nvSpPr>
        <p:spPr>
          <a:xfrm>
            <a:off x="7171548" y="251807"/>
            <a:ext cx="384810" cy="8949690"/>
          </a:xfrm>
          <a:custGeom>
            <a:avLst/>
            <a:gdLst/>
            <a:ahLst/>
            <a:cxnLst/>
            <a:rect l="l" t="t" r="r" b="b"/>
            <a:pathLst>
              <a:path w="384809" h="8949690">
                <a:moveTo>
                  <a:pt x="384444" y="0"/>
                </a:moveTo>
                <a:lnTo>
                  <a:pt x="384444" y="8949305"/>
                </a:lnTo>
                <a:lnTo>
                  <a:pt x="0" y="8949305"/>
                </a:lnTo>
                <a:lnTo>
                  <a:pt x="0" y="0"/>
                </a:lnTo>
                <a:lnTo>
                  <a:pt x="384444" y="0"/>
                </a:lnTo>
                <a:close/>
              </a:path>
            </a:pathLst>
          </a:custGeom>
          <a:solidFill>
            <a:srgbClr val="006E93"/>
          </a:solidFill>
        </p:spPr>
        <p:txBody>
          <a:bodyPr wrap="square" lIns="0" tIns="0" rIns="0" bIns="0" rtlCol="0"/>
          <a:lstStyle/>
          <a:p>
            <a:endParaRPr/>
          </a:p>
        </p:txBody>
      </p:sp>
      <p:grpSp>
        <p:nvGrpSpPr>
          <p:cNvPr id="4" name="object 4"/>
          <p:cNvGrpSpPr/>
          <p:nvPr/>
        </p:nvGrpSpPr>
        <p:grpSpPr>
          <a:xfrm>
            <a:off x="3295015" y="8919179"/>
            <a:ext cx="4261485" cy="1768475"/>
            <a:chOff x="3295015" y="8919179"/>
            <a:chExt cx="4261485" cy="1768475"/>
          </a:xfrm>
        </p:grpSpPr>
        <p:sp>
          <p:nvSpPr>
            <p:cNvPr id="5" name="object 5"/>
            <p:cNvSpPr/>
            <p:nvPr/>
          </p:nvSpPr>
          <p:spPr>
            <a:xfrm>
              <a:off x="4500676" y="9964521"/>
              <a:ext cx="3055315" cy="72307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295015" y="8919184"/>
              <a:ext cx="4261485" cy="1768475"/>
            </a:xfrm>
            <a:custGeom>
              <a:avLst/>
              <a:gdLst/>
              <a:ahLst/>
              <a:cxnLst/>
              <a:rect l="l" t="t" r="r" b="b"/>
              <a:pathLst>
                <a:path w="4261484" h="1768475">
                  <a:moveTo>
                    <a:pt x="4260964" y="0"/>
                  </a:moveTo>
                  <a:lnTo>
                    <a:pt x="0" y="1768424"/>
                  </a:lnTo>
                  <a:lnTo>
                    <a:pt x="249059" y="1768424"/>
                  </a:lnTo>
                  <a:lnTo>
                    <a:pt x="498119" y="1768424"/>
                  </a:lnTo>
                  <a:lnTo>
                    <a:pt x="3993642" y="1768424"/>
                  </a:lnTo>
                  <a:lnTo>
                    <a:pt x="4086606" y="1768424"/>
                  </a:lnTo>
                  <a:lnTo>
                    <a:pt x="4187888" y="1768424"/>
                  </a:lnTo>
                  <a:lnTo>
                    <a:pt x="4260964" y="1591627"/>
                  </a:lnTo>
                  <a:lnTo>
                    <a:pt x="4260964" y="1346644"/>
                  </a:lnTo>
                  <a:lnTo>
                    <a:pt x="4260964" y="1121752"/>
                  </a:lnTo>
                  <a:lnTo>
                    <a:pt x="4260964" y="206730"/>
                  </a:lnTo>
                  <a:lnTo>
                    <a:pt x="4260964" y="103365"/>
                  </a:lnTo>
                  <a:lnTo>
                    <a:pt x="4260964" y="0"/>
                  </a:lnTo>
                  <a:close/>
                </a:path>
              </a:pathLst>
            </a:custGeom>
            <a:solidFill>
              <a:srgbClr val="006E93"/>
            </a:solidFill>
          </p:spPr>
          <p:txBody>
            <a:bodyPr wrap="square" lIns="0" tIns="0" rIns="0" bIns="0" rtlCol="0"/>
            <a:lstStyle/>
            <a:p>
              <a:endParaRPr/>
            </a:p>
          </p:txBody>
        </p:sp>
      </p:grpSp>
      <p:grpSp>
        <p:nvGrpSpPr>
          <p:cNvPr id="7" name="object 7"/>
          <p:cNvGrpSpPr/>
          <p:nvPr/>
        </p:nvGrpSpPr>
        <p:grpSpPr>
          <a:xfrm>
            <a:off x="0" y="0"/>
            <a:ext cx="7556500" cy="10688150"/>
            <a:chOff x="0" y="0"/>
            <a:chExt cx="7556500" cy="10688150"/>
          </a:xfrm>
        </p:grpSpPr>
        <p:sp>
          <p:nvSpPr>
            <p:cNvPr id="8" name="object 8"/>
            <p:cNvSpPr/>
            <p:nvPr/>
          </p:nvSpPr>
          <p:spPr>
            <a:xfrm>
              <a:off x="0" y="1166325"/>
              <a:ext cx="445134" cy="9521825"/>
            </a:xfrm>
            <a:custGeom>
              <a:avLst/>
              <a:gdLst/>
              <a:ahLst/>
              <a:cxnLst/>
              <a:rect l="l" t="t" r="r" b="b"/>
              <a:pathLst>
                <a:path w="445134" h="9521825">
                  <a:moveTo>
                    <a:pt x="0" y="9521271"/>
                  </a:moveTo>
                  <a:lnTo>
                    <a:pt x="0" y="0"/>
                  </a:lnTo>
                  <a:lnTo>
                    <a:pt x="444935" y="0"/>
                  </a:lnTo>
                  <a:lnTo>
                    <a:pt x="444935" y="9521271"/>
                  </a:lnTo>
                  <a:lnTo>
                    <a:pt x="0" y="9521271"/>
                  </a:lnTo>
                  <a:close/>
                </a:path>
              </a:pathLst>
            </a:custGeom>
            <a:solidFill>
              <a:srgbClr val="006E93"/>
            </a:solidFill>
          </p:spPr>
          <p:txBody>
            <a:bodyPr wrap="square" lIns="0" tIns="0" rIns="0" bIns="0" rtlCol="0"/>
            <a:lstStyle/>
            <a:p>
              <a:endParaRPr/>
            </a:p>
          </p:txBody>
        </p:sp>
        <p:sp>
          <p:nvSpPr>
            <p:cNvPr id="9" name="object 9"/>
            <p:cNvSpPr/>
            <p:nvPr/>
          </p:nvSpPr>
          <p:spPr>
            <a:xfrm>
              <a:off x="0" y="12"/>
              <a:ext cx="3147695" cy="3089275"/>
            </a:xfrm>
            <a:custGeom>
              <a:avLst/>
              <a:gdLst/>
              <a:ahLst/>
              <a:cxnLst/>
              <a:rect l="l" t="t" r="r" b="b"/>
              <a:pathLst>
                <a:path w="3147695" h="3089275">
                  <a:moveTo>
                    <a:pt x="3147263" y="27381"/>
                  </a:moveTo>
                  <a:lnTo>
                    <a:pt x="3143554" y="3454"/>
                  </a:lnTo>
                  <a:lnTo>
                    <a:pt x="3141103" y="0"/>
                  </a:lnTo>
                  <a:lnTo>
                    <a:pt x="1881111" y="0"/>
                  </a:lnTo>
                  <a:lnTo>
                    <a:pt x="0" y="0"/>
                  </a:lnTo>
                  <a:lnTo>
                    <a:pt x="0" y="48437"/>
                  </a:lnTo>
                  <a:lnTo>
                    <a:pt x="0" y="2858338"/>
                  </a:lnTo>
                  <a:lnTo>
                    <a:pt x="0" y="2973501"/>
                  </a:lnTo>
                  <a:lnTo>
                    <a:pt x="0" y="3088678"/>
                  </a:lnTo>
                  <a:lnTo>
                    <a:pt x="3120542" y="88404"/>
                  </a:lnTo>
                  <a:lnTo>
                    <a:pt x="3134728" y="70827"/>
                  </a:lnTo>
                  <a:lnTo>
                    <a:pt x="3143974" y="50165"/>
                  </a:lnTo>
                  <a:lnTo>
                    <a:pt x="3147263" y="27381"/>
                  </a:lnTo>
                  <a:close/>
                </a:path>
              </a:pathLst>
            </a:custGeom>
            <a:solidFill>
              <a:srgbClr val="FAD02B"/>
            </a:solidFill>
          </p:spPr>
          <p:txBody>
            <a:bodyPr wrap="square" lIns="0" tIns="0" rIns="0" bIns="0" rtlCol="0"/>
            <a:lstStyle/>
            <a:p>
              <a:endParaRPr dirty="0"/>
            </a:p>
          </p:txBody>
        </p:sp>
        <p:sp>
          <p:nvSpPr>
            <p:cNvPr id="10" name="object 10"/>
            <p:cNvSpPr/>
            <p:nvPr/>
          </p:nvSpPr>
          <p:spPr>
            <a:xfrm>
              <a:off x="0" y="0"/>
              <a:ext cx="7556500" cy="10687685"/>
            </a:xfrm>
            <a:custGeom>
              <a:avLst/>
              <a:gdLst/>
              <a:ahLst/>
              <a:cxnLst/>
              <a:rect l="l" t="t" r="r" b="b"/>
              <a:pathLst>
                <a:path w="7556500" h="10687685">
                  <a:moveTo>
                    <a:pt x="5564327" y="10233914"/>
                  </a:moveTo>
                  <a:lnTo>
                    <a:pt x="0" y="10233914"/>
                  </a:lnTo>
                  <a:lnTo>
                    <a:pt x="0" y="10687596"/>
                  </a:lnTo>
                  <a:lnTo>
                    <a:pt x="5564327" y="10687596"/>
                  </a:lnTo>
                  <a:lnTo>
                    <a:pt x="5564327" y="10233914"/>
                  </a:lnTo>
                  <a:close/>
                </a:path>
                <a:path w="7556500" h="10687685">
                  <a:moveTo>
                    <a:pt x="7555992" y="0"/>
                  </a:moveTo>
                  <a:lnTo>
                    <a:pt x="4102773" y="0"/>
                  </a:lnTo>
                  <a:lnTo>
                    <a:pt x="3885120" y="0"/>
                  </a:lnTo>
                  <a:lnTo>
                    <a:pt x="3606127" y="0"/>
                  </a:lnTo>
                  <a:lnTo>
                    <a:pt x="2056269" y="0"/>
                  </a:lnTo>
                  <a:lnTo>
                    <a:pt x="63919" y="12"/>
                  </a:lnTo>
                  <a:lnTo>
                    <a:pt x="0" y="12"/>
                  </a:lnTo>
                  <a:lnTo>
                    <a:pt x="0" y="133756"/>
                  </a:lnTo>
                  <a:lnTo>
                    <a:pt x="0" y="1273975"/>
                  </a:lnTo>
                  <a:lnTo>
                    <a:pt x="0" y="1372539"/>
                  </a:lnTo>
                  <a:lnTo>
                    <a:pt x="0" y="1471104"/>
                  </a:lnTo>
                  <a:lnTo>
                    <a:pt x="3046653" y="394779"/>
                  </a:lnTo>
                  <a:lnTo>
                    <a:pt x="7555992" y="394779"/>
                  </a:lnTo>
                  <a:lnTo>
                    <a:pt x="7555992" y="0"/>
                  </a:lnTo>
                  <a:close/>
                </a:path>
              </a:pathLst>
            </a:custGeom>
            <a:solidFill>
              <a:srgbClr val="006E93"/>
            </a:solidFill>
          </p:spPr>
          <p:txBody>
            <a:bodyPr wrap="square" lIns="0" tIns="0" rIns="0" bIns="0" rtlCol="0"/>
            <a:lstStyle/>
            <a:p>
              <a:endParaRPr/>
            </a:p>
          </p:txBody>
        </p:sp>
        <p:sp>
          <p:nvSpPr>
            <p:cNvPr id="11" name="object 11"/>
            <p:cNvSpPr/>
            <p:nvPr/>
          </p:nvSpPr>
          <p:spPr>
            <a:xfrm>
              <a:off x="936858" y="4283075"/>
              <a:ext cx="85653" cy="85653"/>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1186752" y="5831444"/>
              <a:ext cx="5596255" cy="19050"/>
            </a:xfrm>
            <a:custGeom>
              <a:avLst/>
              <a:gdLst/>
              <a:ahLst/>
              <a:cxnLst/>
              <a:rect l="l" t="t" r="r" b="b"/>
              <a:pathLst>
                <a:path w="5596255" h="19050">
                  <a:moveTo>
                    <a:pt x="347025" y="19034"/>
                  </a:moveTo>
                  <a:lnTo>
                    <a:pt x="0" y="19034"/>
                  </a:lnTo>
                  <a:lnTo>
                    <a:pt x="0" y="0"/>
                  </a:lnTo>
                  <a:lnTo>
                    <a:pt x="347025" y="0"/>
                  </a:lnTo>
                  <a:lnTo>
                    <a:pt x="347025" y="19034"/>
                  </a:lnTo>
                  <a:close/>
                </a:path>
                <a:path w="5596255" h="19050">
                  <a:moveTo>
                    <a:pt x="1841962" y="19034"/>
                  </a:moveTo>
                  <a:lnTo>
                    <a:pt x="426709" y="19034"/>
                  </a:lnTo>
                  <a:lnTo>
                    <a:pt x="426709" y="0"/>
                  </a:lnTo>
                  <a:lnTo>
                    <a:pt x="1841962" y="0"/>
                  </a:lnTo>
                  <a:lnTo>
                    <a:pt x="1841962" y="19034"/>
                  </a:lnTo>
                  <a:close/>
                </a:path>
                <a:path w="5596255" h="19050">
                  <a:moveTo>
                    <a:pt x="2337679" y="19034"/>
                  </a:moveTo>
                  <a:lnTo>
                    <a:pt x="1841962" y="19034"/>
                  </a:lnTo>
                  <a:lnTo>
                    <a:pt x="1841962" y="0"/>
                  </a:lnTo>
                  <a:lnTo>
                    <a:pt x="2337679" y="0"/>
                  </a:lnTo>
                  <a:lnTo>
                    <a:pt x="2337679" y="19034"/>
                  </a:lnTo>
                  <a:close/>
                </a:path>
                <a:path w="5596255" h="19050">
                  <a:moveTo>
                    <a:pt x="3535635" y="19034"/>
                  </a:moveTo>
                  <a:lnTo>
                    <a:pt x="2337679" y="19034"/>
                  </a:lnTo>
                  <a:lnTo>
                    <a:pt x="2337679" y="0"/>
                  </a:lnTo>
                  <a:lnTo>
                    <a:pt x="2460214" y="0"/>
                  </a:lnTo>
                  <a:lnTo>
                    <a:pt x="3535635" y="7675"/>
                  </a:lnTo>
                  <a:lnTo>
                    <a:pt x="3535635" y="19034"/>
                  </a:lnTo>
                  <a:close/>
                </a:path>
                <a:path w="5596255" h="19050">
                  <a:moveTo>
                    <a:pt x="3455960" y="7675"/>
                  </a:moveTo>
                  <a:lnTo>
                    <a:pt x="2460214" y="0"/>
                  </a:lnTo>
                  <a:lnTo>
                    <a:pt x="3535635" y="0"/>
                  </a:lnTo>
                  <a:lnTo>
                    <a:pt x="3535635" y="7335"/>
                  </a:lnTo>
                  <a:lnTo>
                    <a:pt x="3455960" y="7675"/>
                  </a:lnTo>
                  <a:close/>
                </a:path>
                <a:path w="5596255" h="19050">
                  <a:moveTo>
                    <a:pt x="3535635" y="7335"/>
                  </a:moveTo>
                  <a:lnTo>
                    <a:pt x="3535635" y="0"/>
                  </a:lnTo>
                  <a:lnTo>
                    <a:pt x="5253609" y="0"/>
                  </a:lnTo>
                  <a:lnTo>
                    <a:pt x="3535635" y="7335"/>
                  </a:lnTo>
                  <a:close/>
                </a:path>
                <a:path w="5596255" h="19050">
                  <a:moveTo>
                    <a:pt x="5596003" y="19034"/>
                  </a:moveTo>
                  <a:lnTo>
                    <a:pt x="4929363" y="19034"/>
                  </a:lnTo>
                  <a:lnTo>
                    <a:pt x="3535635" y="8290"/>
                  </a:lnTo>
                  <a:lnTo>
                    <a:pt x="3535635" y="7335"/>
                  </a:lnTo>
                  <a:lnTo>
                    <a:pt x="5253609" y="0"/>
                  </a:lnTo>
                  <a:lnTo>
                    <a:pt x="5596003" y="0"/>
                  </a:lnTo>
                  <a:lnTo>
                    <a:pt x="5596003" y="19034"/>
                  </a:lnTo>
                  <a:close/>
                </a:path>
                <a:path w="5596255" h="19050">
                  <a:moveTo>
                    <a:pt x="3535635" y="7675"/>
                  </a:moveTo>
                  <a:lnTo>
                    <a:pt x="3455960" y="7675"/>
                  </a:lnTo>
                  <a:lnTo>
                    <a:pt x="3535635" y="7335"/>
                  </a:lnTo>
                  <a:lnTo>
                    <a:pt x="3535635" y="7675"/>
                  </a:lnTo>
                  <a:close/>
                </a:path>
                <a:path w="5596255" h="19050">
                  <a:moveTo>
                    <a:pt x="4929363" y="19034"/>
                  </a:moveTo>
                  <a:lnTo>
                    <a:pt x="3535635" y="19034"/>
                  </a:lnTo>
                  <a:lnTo>
                    <a:pt x="3535635" y="8290"/>
                  </a:lnTo>
                  <a:lnTo>
                    <a:pt x="4929363" y="19034"/>
                  </a:lnTo>
                  <a:close/>
                </a:path>
              </a:pathLst>
            </a:custGeom>
            <a:solidFill>
              <a:srgbClr val="000000"/>
            </a:solidFill>
          </p:spPr>
          <p:txBody>
            <a:bodyPr wrap="square" lIns="0" tIns="0" rIns="0" bIns="0" rtlCol="0"/>
            <a:lstStyle/>
            <a:p>
              <a:endParaRPr/>
            </a:p>
          </p:txBody>
        </p:sp>
      </p:grpSp>
      <p:sp>
        <p:nvSpPr>
          <p:cNvPr id="15" name="object 15"/>
          <p:cNvSpPr txBox="1">
            <a:spLocks noGrp="1"/>
          </p:cNvSpPr>
          <p:nvPr>
            <p:ph type="title"/>
          </p:nvPr>
        </p:nvSpPr>
        <p:spPr>
          <a:xfrm>
            <a:off x="742664" y="2671848"/>
            <a:ext cx="2750185" cy="695325"/>
          </a:xfrm>
          <a:prstGeom prst="rect">
            <a:avLst/>
          </a:prstGeom>
        </p:spPr>
        <p:txBody>
          <a:bodyPr vert="horz" wrap="square" lIns="0" tIns="12065" rIns="0" bIns="0" rtlCol="0">
            <a:spAutoFit/>
          </a:bodyPr>
          <a:lstStyle/>
          <a:p>
            <a:pPr marL="12700">
              <a:lnSpc>
                <a:spcPct val="100000"/>
              </a:lnSpc>
              <a:spcBef>
                <a:spcPts val="95"/>
              </a:spcBef>
            </a:pPr>
            <a:r>
              <a:rPr sz="4400" spc="-40" dirty="0">
                <a:solidFill>
                  <a:srgbClr val="000000"/>
                </a:solidFill>
              </a:rPr>
              <a:t>A</a:t>
            </a:r>
            <a:r>
              <a:rPr sz="4400" spc="-270" dirty="0">
                <a:solidFill>
                  <a:srgbClr val="000000"/>
                </a:solidFill>
              </a:rPr>
              <a:t>PP</a:t>
            </a:r>
            <a:r>
              <a:rPr sz="4400" spc="-605" dirty="0">
                <a:solidFill>
                  <a:srgbClr val="000000"/>
                </a:solidFill>
              </a:rPr>
              <a:t>E</a:t>
            </a:r>
            <a:r>
              <a:rPr sz="4400" spc="45" dirty="0">
                <a:solidFill>
                  <a:srgbClr val="000000"/>
                </a:solidFill>
              </a:rPr>
              <a:t>N</a:t>
            </a:r>
            <a:r>
              <a:rPr sz="4400" spc="-35" dirty="0">
                <a:solidFill>
                  <a:srgbClr val="000000"/>
                </a:solidFill>
              </a:rPr>
              <a:t>D</a:t>
            </a:r>
            <a:r>
              <a:rPr sz="4400" spc="-10" dirty="0">
                <a:solidFill>
                  <a:srgbClr val="000000"/>
                </a:solidFill>
              </a:rPr>
              <a:t>I</a:t>
            </a:r>
            <a:r>
              <a:rPr sz="4400" spc="80" dirty="0">
                <a:solidFill>
                  <a:srgbClr val="000000"/>
                </a:solidFill>
              </a:rPr>
              <a:t>X</a:t>
            </a:r>
            <a:endParaRPr sz="4400"/>
          </a:p>
        </p:txBody>
      </p:sp>
      <p:sp>
        <p:nvSpPr>
          <p:cNvPr id="14" name="object 14"/>
          <p:cNvSpPr txBox="1">
            <a:spLocks noGrp="1"/>
          </p:cNvSpPr>
          <p:nvPr>
            <p:ph idx="1"/>
          </p:nvPr>
        </p:nvSpPr>
        <p:spPr>
          <a:xfrm>
            <a:off x="1112235" y="4054108"/>
            <a:ext cx="5745288" cy="1700787"/>
          </a:xfrm>
          <a:prstGeom prst="rect">
            <a:avLst/>
          </a:prstGeom>
        </p:spPr>
        <p:txBody>
          <a:bodyPr vert="horz" wrap="square" lIns="0" tIns="12700" rIns="0" bIns="0" rtlCol="0">
            <a:spAutoFit/>
          </a:bodyPr>
          <a:lstStyle/>
          <a:p>
            <a:pPr marL="438784" marR="5080">
              <a:lnSpc>
                <a:spcPct val="115500"/>
              </a:lnSpc>
              <a:spcBef>
                <a:spcPts val="100"/>
              </a:spcBef>
            </a:pPr>
            <a:r>
              <a:rPr lang="en-IN" sz="2400" u="heavy" spc="-75" dirty="0">
                <a:uFill>
                  <a:solidFill>
                    <a:srgbClr val="000000"/>
                  </a:solidFill>
                </a:uFill>
                <a:hlinkClick r:id="rId4"/>
              </a:rPr>
              <a:t>Here is the  </a:t>
            </a:r>
            <a:r>
              <a:rPr lang="en-IN" sz="2400" b="1" u="heavy" spc="-75" dirty="0">
                <a:uFill>
                  <a:solidFill>
                    <a:srgbClr val="000000"/>
                  </a:solidFill>
                </a:uFill>
                <a:hlinkClick r:id="rId4"/>
              </a:rPr>
              <a:t>Link</a:t>
            </a:r>
            <a:r>
              <a:rPr lang="en-IN" sz="2400" u="heavy" spc="-75" dirty="0">
                <a:uFill>
                  <a:solidFill>
                    <a:srgbClr val="000000"/>
                  </a:solidFill>
                </a:uFill>
                <a:hlinkClick r:id="rId4"/>
              </a:rPr>
              <a:t>  of All  Project’s :- </a:t>
            </a:r>
            <a:r>
              <a:rPr lang="en-IN" sz="2400" u="heavy" spc="-75" dirty="0">
                <a:uFill>
                  <a:solidFill>
                    <a:srgbClr val="000000"/>
                  </a:solidFill>
                </a:uFill>
                <a:hlinkClick r:id="rId5"/>
              </a:rPr>
              <a:t>https://github.com/theNihal01/-Multifaceted-Data-Analysis-projects-Road-Accidents-Crime-And-Sales-Analysis-.git</a:t>
            </a:r>
            <a:endParaRPr sz="2400" u="heavy" spc="-75" dirty="0">
              <a:uFill>
                <a:solidFill>
                  <a:srgbClr val="000000"/>
                </a:solidFill>
              </a:uFill>
              <a:hlinkClick r:id="rId4"/>
            </a:endParaRPr>
          </a:p>
        </p:txBody>
      </p:sp>
      <p:grpSp>
        <p:nvGrpSpPr>
          <p:cNvPr id="16" name="object 16"/>
          <p:cNvGrpSpPr/>
          <p:nvPr/>
        </p:nvGrpSpPr>
        <p:grpSpPr>
          <a:xfrm>
            <a:off x="3156904" y="0"/>
            <a:ext cx="3641725" cy="10230485"/>
            <a:chOff x="3156904" y="0"/>
            <a:chExt cx="3641725" cy="10230485"/>
          </a:xfrm>
        </p:grpSpPr>
        <p:sp>
          <p:nvSpPr>
            <p:cNvPr id="17" name="object 17"/>
            <p:cNvSpPr/>
            <p:nvPr/>
          </p:nvSpPr>
          <p:spPr>
            <a:xfrm>
              <a:off x="3156904" y="8431228"/>
              <a:ext cx="1446583" cy="1798709"/>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3257854" y="0"/>
              <a:ext cx="3540312" cy="1885953"/>
            </a:xfrm>
            <a:prstGeom prst="rect">
              <a:avLst/>
            </a:prstGeom>
            <a:blipFill>
              <a:blip r:embed="rId7" cstate="print"/>
              <a:stretch>
                <a:fillRect/>
              </a:stretch>
            </a:blipFill>
          </p:spPr>
          <p:txBody>
            <a:bodyPr wrap="square" lIns="0" tIns="0" rIns="0" bIns="0" rtlCol="0"/>
            <a:lstStyle/>
            <a:p>
              <a:endParaRPr/>
            </a:p>
          </p:txBody>
        </p:sp>
      </p:grpSp>
      <p:sp>
        <p:nvSpPr>
          <p:cNvPr id="19" name="object 19"/>
          <p:cNvSpPr txBox="1"/>
          <p:nvPr/>
        </p:nvSpPr>
        <p:spPr>
          <a:xfrm>
            <a:off x="6926833" y="9956920"/>
            <a:ext cx="331470" cy="337913"/>
          </a:xfrm>
          <a:prstGeom prst="rect">
            <a:avLst/>
          </a:prstGeom>
        </p:spPr>
        <p:txBody>
          <a:bodyPr vert="horz" wrap="square" lIns="0" tIns="29845" rIns="0" bIns="0" rtlCol="0">
            <a:spAutoFit/>
          </a:bodyPr>
          <a:lstStyle/>
          <a:p>
            <a:pPr marL="12700">
              <a:lnSpc>
                <a:spcPct val="100000"/>
              </a:lnSpc>
              <a:spcBef>
                <a:spcPts val="235"/>
              </a:spcBef>
            </a:pPr>
            <a:r>
              <a:rPr sz="2000" b="1" spc="-5" dirty="0">
                <a:solidFill>
                  <a:srgbClr val="FBFDFE"/>
                </a:solidFill>
                <a:latin typeface="Arial"/>
                <a:cs typeface="Arial"/>
              </a:rPr>
              <a:t>2</a:t>
            </a:r>
            <a:r>
              <a:rPr lang="en-IN" sz="2000" b="1" spc="180" dirty="0">
                <a:solidFill>
                  <a:srgbClr val="FBFDFE"/>
                </a:solidFill>
                <a:latin typeface="Arial"/>
                <a:cs typeface="Arial"/>
              </a:rPr>
              <a:t>8</a:t>
            </a:r>
            <a:endParaRPr sz="2000" dirty="0">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4" y="12065"/>
            <a:ext cx="7557134" cy="10687685"/>
          </a:xfrm>
          <a:custGeom>
            <a:avLst/>
            <a:gdLst/>
            <a:ahLst/>
            <a:cxnLst/>
            <a:rect l="l" t="t" r="r" b="b"/>
            <a:pathLst>
              <a:path w="7557134" h="10687685">
                <a:moveTo>
                  <a:pt x="7556509" y="10687606"/>
                </a:moveTo>
                <a:lnTo>
                  <a:pt x="0" y="10687606"/>
                </a:lnTo>
                <a:lnTo>
                  <a:pt x="0" y="0"/>
                </a:lnTo>
                <a:lnTo>
                  <a:pt x="7556509" y="0"/>
                </a:lnTo>
                <a:lnTo>
                  <a:pt x="7556509" y="10687606"/>
                </a:lnTo>
                <a:close/>
              </a:path>
            </a:pathLst>
          </a:custGeom>
          <a:solidFill>
            <a:srgbClr val="3C6BA7"/>
          </a:solidFill>
        </p:spPr>
        <p:txBody>
          <a:bodyPr wrap="square" lIns="0" tIns="0" rIns="0" bIns="0" rtlCol="0"/>
          <a:lstStyle/>
          <a:p>
            <a:endParaRPr/>
          </a:p>
        </p:txBody>
      </p:sp>
      <p:grpSp>
        <p:nvGrpSpPr>
          <p:cNvPr id="3" name="object 3"/>
          <p:cNvGrpSpPr/>
          <p:nvPr/>
        </p:nvGrpSpPr>
        <p:grpSpPr>
          <a:xfrm>
            <a:off x="652134" y="605293"/>
            <a:ext cx="6249670" cy="9469755"/>
            <a:chOff x="652134" y="605293"/>
            <a:chExt cx="6249670" cy="9469755"/>
          </a:xfrm>
        </p:grpSpPr>
        <p:sp>
          <p:nvSpPr>
            <p:cNvPr id="4" name="object 4"/>
            <p:cNvSpPr/>
            <p:nvPr/>
          </p:nvSpPr>
          <p:spPr>
            <a:xfrm>
              <a:off x="652134" y="605293"/>
              <a:ext cx="6249670" cy="9469755"/>
            </a:xfrm>
            <a:custGeom>
              <a:avLst/>
              <a:gdLst/>
              <a:ahLst/>
              <a:cxnLst/>
              <a:rect l="l" t="t" r="r" b="b"/>
              <a:pathLst>
                <a:path w="6249670" h="9469755">
                  <a:moveTo>
                    <a:pt x="0" y="0"/>
                  </a:moveTo>
                  <a:lnTo>
                    <a:pt x="6249375" y="0"/>
                  </a:lnTo>
                  <a:lnTo>
                    <a:pt x="6249375" y="9469697"/>
                  </a:lnTo>
                  <a:lnTo>
                    <a:pt x="0" y="9469697"/>
                  </a:lnTo>
                  <a:lnTo>
                    <a:pt x="0" y="0"/>
                  </a:lnTo>
                  <a:close/>
                </a:path>
              </a:pathLst>
            </a:custGeom>
            <a:solidFill>
              <a:srgbClr val="FFFFFF"/>
            </a:solidFill>
          </p:spPr>
          <p:txBody>
            <a:bodyPr wrap="square" lIns="0" tIns="0" rIns="0" bIns="0" rtlCol="0"/>
            <a:lstStyle/>
            <a:p>
              <a:endParaRPr dirty="0"/>
            </a:p>
          </p:txBody>
        </p:sp>
        <p:sp>
          <p:nvSpPr>
            <p:cNvPr id="5" name="object 5"/>
            <p:cNvSpPr/>
            <p:nvPr/>
          </p:nvSpPr>
          <p:spPr>
            <a:xfrm>
              <a:off x="5454650" y="8397875"/>
              <a:ext cx="1349338" cy="1668591"/>
            </a:xfrm>
            <a:prstGeom prst="rect">
              <a:avLst/>
            </a:prstGeom>
            <a:blipFill>
              <a:blip r:embed="rId2" cstate="print"/>
              <a:stretch>
                <a:fillRect/>
              </a:stretch>
            </a:blipFill>
          </p:spPr>
          <p:txBody>
            <a:bodyPr wrap="square" lIns="0" tIns="0" rIns="0" bIns="0" rtlCol="0"/>
            <a:lstStyle/>
            <a:p>
              <a:endParaRPr/>
            </a:p>
          </p:txBody>
        </p:sp>
      </p:grpSp>
      <p:sp>
        <p:nvSpPr>
          <p:cNvPr id="8" name="object 8"/>
          <p:cNvSpPr txBox="1"/>
          <p:nvPr/>
        </p:nvSpPr>
        <p:spPr>
          <a:xfrm>
            <a:off x="6987631" y="10066466"/>
            <a:ext cx="234315" cy="337913"/>
          </a:xfrm>
          <a:prstGeom prst="rect">
            <a:avLst/>
          </a:prstGeom>
        </p:spPr>
        <p:txBody>
          <a:bodyPr vert="horz" wrap="square" lIns="0" tIns="29845" rIns="0" bIns="0" rtlCol="0">
            <a:spAutoFit/>
          </a:bodyPr>
          <a:lstStyle/>
          <a:p>
            <a:pPr marL="38100">
              <a:lnSpc>
                <a:spcPct val="100000"/>
              </a:lnSpc>
              <a:spcBef>
                <a:spcPts val="235"/>
              </a:spcBef>
            </a:pPr>
            <a:r>
              <a:rPr lang="en-IN" sz="2000" b="1" spc="130" dirty="0">
                <a:solidFill>
                  <a:srgbClr val="FBFDFE"/>
                </a:solidFill>
                <a:latin typeface="Arial"/>
                <a:cs typeface="Arial"/>
              </a:rPr>
              <a:t>2</a:t>
            </a:r>
            <a:endParaRPr sz="2000" dirty="0">
              <a:latin typeface="Arial"/>
              <a:cs typeface="Arial"/>
            </a:endParaRPr>
          </a:p>
        </p:txBody>
      </p:sp>
      <p:sp>
        <p:nvSpPr>
          <p:cNvPr id="12" name="object 4">
            <a:extLst>
              <a:ext uri="{FF2B5EF4-FFF2-40B4-BE49-F238E27FC236}">
                <a16:creationId xmlns:a16="http://schemas.microsoft.com/office/drawing/2014/main" id="{34BEBF96-E0F7-40BF-BDF8-9FD0576376EA}"/>
              </a:ext>
            </a:extLst>
          </p:cNvPr>
          <p:cNvSpPr/>
          <p:nvPr/>
        </p:nvSpPr>
        <p:spPr>
          <a:xfrm>
            <a:off x="-2562" y="-3607"/>
            <a:ext cx="5990612" cy="324282"/>
          </a:xfrm>
          <a:custGeom>
            <a:avLst/>
            <a:gdLst/>
            <a:ahLst/>
            <a:cxnLst/>
            <a:rect l="l" t="t" r="r" b="b"/>
            <a:pathLst>
              <a:path w="5207634" h="716915">
                <a:moveTo>
                  <a:pt x="0" y="716584"/>
                </a:moveTo>
                <a:lnTo>
                  <a:pt x="0" y="0"/>
                </a:lnTo>
                <a:lnTo>
                  <a:pt x="5207307" y="0"/>
                </a:lnTo>
                <a:lnTo>
                  <a:pt x="5207307" y="716584"/>
                </a:lnTo>
                <a:lnTo>
                  <a:pt x="0" y="716584"/>
                </a:lnTo>
                <a:close/>
              </a:path>
            </a:pathLst>
          </a:custGeom>
          <a:solidFill>
            <a:srgbClr val="FFE100"/>
          </a:solidFill>
        </p:spPr>
        <p:txBody>
          <a:bodyPr wrap="square" lIns="0" tIns="0" rIns="0" bIns="0" rtlCol="0"/>
          <a:lstStyle/>
          <a:p>
            <a:endParaRPr/>
          </a:p>
        </p:txBody>
      </p:sp>
      <p:pic>
        <p:nvPicPr>
          <p:cNvPr id="10" name="Picture 9">
            <a:extLst>
              <a:ext uri="{FF2B5EF4-FFF2-40B4-BE49-F238E27FC236}">
                <a16:creationId xmlns:a16="http://schemas.microsoft.com/office/drawing/2014/main" id="{2B380493-14CC-4BA3-92AC-57BC9741B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886" y="624702"/>
            <a:ext cx="6100166" cy="31875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B9F62E87-8251-40D1-A7F9-AE176D1520BD}"/>
              </a:ext>
            </a:extLst>
          </p:cNvPr>
          <p:cNvSpPr txBox="1"/>
          <p:nvPr/>
        </p:nvSpPr>
        <p:spPr>
          <a:xfrm>
            <a:off x="801638" y="3978275"/>
            <a:ext cx="6100166" cy="5016758"/>
          </a:xfrm>
          <a:prstGeom prst="rect">
            <a:avLst/>
          </a:prstGeom>
          <a:noFill/>
        </p:spPr>
        <p:txBody>
          <a:bodyPr wrap="square" rtlCol="0">
            <a:spAutoFit/>
          </a:bodyPr>
          <a:lstStyle/>
          <a:p>
            <a:r>
              <a:rPr lang="en-GB" sz="3200" b="1" dirty="0">
                <a:latin typeface="Arial Narrow" panose="020B0606020202030204" pitchFamily="34" charset="0"/>
                <a:cs typeface="Aparajita" panose="02020603050405020304" pitchFamily="18" charset="0"/>
              </a:rPr>
              <a:t>Operation &amp; Metric Analytics With 			   			Python</a:t>
            </a:r>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r>
              <a:rPr lang="en-GB" sz="3200" dirty="0"/>
              <a:t>Founded at </a:t>
            </a:r>
            <a:r>
              <a:rPr lang="en-GB" sz="3200" dirty="0">
                <a:latin typeface="Bahnschrift" panose="020B0502040204020203" pitchFamily="34" charset="0"/>
              </a:rPr>
              <a:t>1989</a:t>
            </a:r>
            <a:r>
              <a:rPr lang="en-GB" sz="3200" dirty="0"/>
              <a:t> by Guido van Rossum.</a:t>
            </a:r>
          </a:p>
          <a:p>
            <a:pPr marL="457200" indent="-457200">
              <a:buFont typeface="Arial" panose="020B0604020202020204" pitchFamily="34" charset="0"/>
              <a:buChar char="•"/>
            </a:pPr>
            <a:r>
              <a:rPr lang="en-GB" sz="3200" dirty="0">
                <a:solidFill>
                  <a:schemeClr val="tx1">
                    <a:lumMod val="95000"/>
                    <a:lumOff val="5000"/>
                  </a:schemeClr>
                </a:solidFill>
              </a:rPr>
              <a:t>Python is a versatile programming language used for various tasks Visualization, data analysis, artificial intelligence, and automation.</a:t>
            </a:r>
          </a:p>
        </p:txBody>
      </p:sp>
      <p:sp>
        <p:nvSpPr>
          <p:cNvPr id="13" name="object 4">
            <a:extLst>
              <a:ext uri="{FF2B5EF4-FFF2-40B4-BE49-F238E27FC236}">
                <a16:creationId xmlns:a16="http://schemas.microsoft.com/office/drawing/2014/main" id="{FC7B50EC-04E9-421F-8BD0-F94344C2C4B2}"/>
              </a:ext>
            </a:extLst>
          </p:cNvPr>
          <p:cNvSpPr/>
          <p:nvPr/>
        </p:nvSpPr>
        <p:spPr>
          <a:xfrm rot="16200000">
            <a:off x="-4564426" y="5816441"/>
            <a:ext cx="9469755" cy="328205"/>
          </a:xfrm>
          <a:custGeom>
            <a:avLst/>
            <a:gdLst/>
            <a:ahLst/>
            <a:cxnLst/>
            <a:rect l="l" t="t" r="r" b="b"/>
            <a:pathLst>
              <a:path w="5207634" h="716915">
                <a:moveTo>
                  <a:pt x="0" y="716584"/>
                </a:moveTo>
                <a:lnTo>
                  <a:pt x="0" y="0"/>
                </a:lnTo>
                <a:lnTo>
                  <a:pt x="5207307" y="0"/>
                </a:lnTo>
                <a:lnTo>
                  <a:pt x="5207307" y="716584"/>
                </a:lnTo>
                <a:lnTo>
                  <a:pt x="0" y="716584"/>
                </a:lnTo>
                <a:close/>
              </a:path>
            </a:pathLst>
          </a:custGeom>
          <a:solidFill>
            <a:srgbClr val="FFE100"/>
          </a:solidFill>
        </p:spPr>
        <p:txBody>
          <a:bodyPr wrap="square" lIns="0" tIns="0" rIns="0" bIns="0" rtlCol="0"/>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557134" cy="10687685"/>
          </a:xfrm>
          <a:custGeom>
            <a:avLst/>
            <a:gdLst/>
            <a:ahLst/>
            <a:cxnLst/>
            <a:rect l="l" t="t" r="r" b="b"/>
            <a:pathLst>
              <a:path w="7557134" h="10687685">
                <a:moveTo>
                  <a:pt x="7556509" y="10687606"/>
                </a:moveTo>
                <a:lnTo>
                  <a:pt x="0" y="10687606"/>
                </a:lnTo>
                <a:lnTo>
                  <a:pt x="0" y="0"/>
                </a:lnTo>
                <a:lnTo>
                  <a:pt x="7556509" y="0"/>
                </a:lnTo>
                <a:lnTo>
                  <a:pt x="7556509" y="10687606"/>
                </a:lnTo>
                <a:close/>
              </a:path>
            </a:pathLst>
          </a:custGeom>
          <a:solidFill>
            <a:srgbClr val="F2F5F9"/>
          </a:solidFill>
        </p:spPr>
        <p:txBody>
          <a:bodyPr wrap="square" lIns="0" tIns="0" rIns="0" bIns="0" rtlCol="0"/>
          <a:lstStyle/>
          <a:p>
            <a:endParaRPr/>
          </a:p>
        </p:txBody>
      </p:sp>
      <p:sp>
        <p:nvSpPr>
          <p:cNvPr id="3" name="object 3"/>
          <p:cNvSpPr/>
          <p:nvPr/>
        </p:nvSpPr>
        <p:spPr>
          <a:xfrm>
            <a:off x="-2046" y="6269480"/>
            <a:ext cx="7560084" cy="4420163"/>
          </a:xfrm>
          <a:prstGeom prst="rect">
            <a:avLst/>
          </a:prstGeom>
          <a:blipFill>
            <a:blip r:embed="rId2" cstate="print"/>
            <a:stretch>
              <a:fillRect/>
            </a:stretch>
          </a:blipFill>
        </p:spPr>
        <p:txBody>
          <a:bodyPr wrap="square" lIns="0" tIns="0" rIns="0" bIns="0" rtlCol="0"/>
          <a:lstStyle/>
          <a:p>
            <a:endParaRPr/>
          </a:p>
        </p:txBody>
      </p:sp>
      <p:grpSp>
        <p:nvGrpSpPr>
          <p:cNvPr id="4" name="object 4"/>
          <p:cNvGrpSpPr/>
          <p:nvPr/>
        </p:nvGrpSpPr>
        <p:grpSpPr>
          <a:xfrm>
            <a:off x="-2046" y="0"/>
            <a:ext cx="7672705" cy="10801985"/>
            <a:chOff x="-2046" y="0"/>
            <a:chExt cx="7672705" cy="10801985"/>
          </a:xfrm>
        </p:grpSpPr>
        <p:sp>
          <p:nvSpPr>
            <p:cNvPr id="5" name="object 5"/>
            <p:cNvSpPr/>
            <p:nvPr/>
          </p:nvSpPr>
          <p:spPr>
            <a:xfrm>
              <a:off x="-2046" y="546734"/>
              <a:ext cx="7557798" cy="447894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354112" y="0"/>
              <a:ext cx="3202305" cy="10687685"/>
            </a:xfrm>
            <a:custGeom>
              <a:avLst/>
              <a:gdLst/>
              <a:ahLst/>
              <a:cxnLst/>
              <a:rect l="l" t="t" r="r" b="b"/>
              <a:pathLst>
                <a:path w="3202304" h="10687685">
                  <a:moveTo>
                    <a:pt x="7331" y="10687597"/>
                  </a:moveTo>
                  <a:lnTo>
                    <a:pt x="0" y="10686168"/>
                  </a:lnTo>
                  <a:lnTo>
                    <a:pt x="2082027" y="0"/>
                  </a:lnTo>
                  <a:lnTo>
                    <a:pt x="3201880" y="0"/>
                  </a:lnTo>
                  <a:lnTo>
                    <a:pt x="3201880" y="10687597"/>
                  </a:lnTo>
                  <a:lnTo>
                    <a:pt x="7331" y="10687597"/>
                  </a:lnTo>
                  <a:close/>
                </a:path>
              </a:pathLst>
            </a:custGeom>
            <a:solidFill>
              <a:srgbClr val="1D4B8B"/>
            </a:solidFill>
          </p:spPr>
          <p:txBody>
            <a:bodyPr wrap="square" lIns="0" tIns="0" rIns="0" bIns="0" rtlCol="0"/>
            <a:lstStyle/>
            <a:p>
              <a:endParaRPr/>
            </a:p>
          </p:txBody>
        </p:sp>
        <p:sp>
          <p:nvSpPr>
            <p:cNvPr id="7" name="object 7"/>
            <p:cNvSpPr/>
            <p:nvPr/>
          </p:nvSpPr>
          <p:spPr>
            <a:xfrm>
              <a:off x="5014839" y="0"/>
              <a:ext cx="2326005" cy="4667250"/>
            </a:xfrm>
            <a:custGeom>
              <a:avLst/>
              <a:gdLst/>
              <a:ahLst/>
              <a:cxnLst/>
              <a:rect l="l" t="t" r="r" b="b"/>
              <a:pathLst>
                <a:path w="2326004" h="4667250">
                  <a:moveTo>
                    <a:pt x="540271" y="4650880"/>
                  </a:moveTo>
                  <a:lnTo>
                    <a:pt x="482021" y="4635758"/>
                  </a:lnTo>
                  <a:lnTo>
                    <a:pt x="435597" y="4619406"/>
                  </a:lnTo>
                  <a:lnTo>
                    <a:pt x="390659" y="4599862"/>
                  </a:lnTo>
                  <a:lnTo>
                    <a:pt x="347358" y="4577236"/>
                  </a:lnTo>
                  <a:lnTo>
                    <a:pt x="305848" y="4551638"/>
                  </a:lnTo>
                  <a:lnTo>
                    <a:pt x="266279" y="4523178"/>
                  </a:lnTo>
                  <a:lnTo>
                    <a:pt x="228805" y="4491965"/>
                  </a:lnTo>
                  <a:lnTo>
                    <a:pt x="193579" y="4458110"/>
                  </a:lnTo>
                  <a:lnTo>
                    <a:pt x="160751" y="4421721"/>
                  </a:lnTo>
                  <a:lnTo>
                    <a:pt x="130476" y="4382909"/>
                  </a:lnTo>
                  <a:lnTo>
                    <a:pt x="102904" y="4341784"/>
                  </a:lnTo>
                  <a:lnTo>
                    <a:pt x="78362" y="4298780"/>
                  </a:lnTo>
                  <a:lnTo>
                    <a:pt x="57096" y="4254385"/>
                  </a:lnTo>
                  <a:lnTo>
                    <a:pt x="39136" y="4208786"/>
                  </a:lnTo>
                  <a:lnTo>
                    <a:pt x="24514" y="4162167"/>
                  </a:lnTo>
                  <a:lnTo>
                    <a:pt x="13258" y="4114714"/>
                  </a:lnTo>
                  <a:lnTo>
                    <a:pt x="5400" y="4066612"/>
                  </a:lnTo>
                  <a:lnTo>
                    <a:pt x="971" y="4018045"/>
                  </a:lnTo>
                  <a:lnTo>
                    <a:pt x="0" y="3969200"/>
                  </a:lnTo>
                  <a:lnTo>
                    <a:pt x="2517" y="3920261"/>
                  </a:lnTo>
                  <a:lnTo>
                    <a:pt x="8553" y="3871411"/>
                  </a:lnTo>
                  <a:lnTo>
                    <a:pt x="18140" y="3822832"/>
                  </a:lnTo>
                  <a:lnTo>
                    <a:pt x="916475" y="0"/>
                  </a:lnTo>
                  <a:lnTo>
                    <a:pt x="2325892" y="0"/>
                  </a:lnTo>
                  <a:lnTo>
                    <a:pt x="1342002" y="4186922"/>
                  </a:lnTo>
                  <a:lnTo>
                    <a:pt x="1326353" y="4231354"/>
                  </a:lnTo>
                  <a:lnTo>
                    <a:pt x="1306809" y="4276296"/>
                  </a:lnTo>
                  <a:lnTo>
                    <a:pt x="1284184" y="4319599"/>
                  </a:lnTo>
                  <a:lnTo>
                    <a:pt x="1258587" y="4361110"/>
                  </a:lnTo>
                  <a:lnTo>
                    <a:pt x="1230128" y="4400678"/>
                  </a:lnTo>
                  <a:lnTo>
                    <a:pt x="1198917" y="4438151"/>
                  </a:lnTo>
                  <a:lnTo>
                    <a:pt x="1165062" y="4473376"/>
                  </a:lnTo>
                  <a:lnTo>
                    <a:pt x="1128673" y="4506201"/>
                  </a:lnTo>
                  <a:lnTo>
                    <a:pt x="1089859" y="4536475"/>
                  </a:lnTo>
                  <a:lnTo>
                    <a:pt x="1048729" y="4564045"/>
                  </a:lnTo>
                  <a:lnTo>
                    <a:pt x="1005727" y="4588592"/>
                  </a:lnTo>
                  <a:lnTo>
                    <a:pt x="961336" y="4609862"/>
                  </a:lnTo>
                  <a:lnTo>
                    <a:pt x="915739" y="4627823"/>
                  </a:lnTo>
                  <a:lnTo>
                    <a:pt x="869122" y="4642446"/>
                  </a:lnTo>
                  <a:lnTo>
                    <a:pt x="821670" y="4653701"/>
                  </a:lnTo>
                  <a:lnTo>
                    <a:pt x="773568" y="4661558"/>
                  </a:lnTo>
                  <a:lnTo>
                    <a:pt x="725000" y="4665985"/>
                  </a:lnTo>
                  <a:lnTo>
                    <a:pt x="676152" y="4666955"/>
                  </a:lnTo>
                  <a:lnTo>
                    <a:pt x="627209" y="4664435"/>
                  </a:lnTo>
                  <a:lnTo>
                    <a:pt x="578356" y="4658397"/>
                  </a:lnTo>
                  <a:lnTo>
                    <a:pt x="540271" y="4650880"/>
                  </a:lnTo>
                  <a:close/>
                </a:path>
              </a:pathLst>
            </a:custGeom>
            <a:solidFill>
              <a:srgbClr val="FFD500"/>
            </a:solidFill>
          </p:spPr>
          <p:txBody>
            <a:bodyPr wrap="square" lIns="0" tIns="0" rIns="0" bIns="0" rtlCol="0"/>
            <a:lstStyle/>
            <a:p>
              <a:endParaRPr/>
            </a:p>
          </p:txBody>
        </p:sp>
        <p:sp>
          <p:nvSpPr>
            <p:cNvPr id="8" name="object 8"/>
            <p:cNvSpPr/>
            <p:nvPr/>
          </p:nvSpPr>
          <p:spPr>
            <a:xfrm>
              <a:off x="5367680" y="5328026"/>
              <a:ext cx="2188311" cy="4128759"/>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7141325" y="6034278"/>
              <a:ext cx="415290" cy="4653915"/>
            </a:xfrm>
            <a:custGeom>
              <a:avLst/>
              <a:gdLst/>
              <a:ahLst/>
              <a:cxnLst/>
              <a:rect l="l" t="t" r="r" b="b"/>
              <a:pathLst>
                <a:path w="415290" h="4653915">
                  <a:moveTo>
                    <a:pt x="398234" y="1861"/>
                  </a:moveTo>
                  <a:lnTo>
                    <a:pt x="414666" y="6387"/>
                  </a:lnTo>
                </a:path>
                <a:path w="415290" h="4653915">
                  <a:moveTo>
                    <a:pt x="414666" y="2903544"/>
                  </a:moveTo>
                  <a:lnTo>
                    <a:pt x="0" y="4653318"/>
                  </a:lnTo>
                </a:path>
                <a:path w="415290" h="4653915">
                  <a:moveTo>
                    <a:pt x="388931" y="0"/>
                  </a:moveTo>
                  <a:lnTo>
                    <a:pt x="398006" y="1807"/>
                  </a:lnTo>
                </a:path>
              </a:pathLst>
            </a:custGeom>
            <a:ln w="228100">
              <a:solidFill>
                <a:srgbClr val="FFD500"/>
              </a:solidFill>
            </a:ln>
          </p:spPr>
          <p:txBody>
            <a:bodyPr wrap="square" lIns="0" tIns="0" rIns="0" bIns="0" rtlCol="0"/>
            <a:lstStyle/>
            <a:p>
              <a:endParaRPr/>
            </a:p>
          </p:txBody>
        </p:sp>
        <p:sp>
          <p:nvSpPr>
            <p:cNvPr id="10" name="object 10"/>
            <p:cNvSpPr/>
            <p:nvPr/>
          </p:nvSpPr>
          <p:spPr>
            <a:xfrm>
              <a:off x="3641445" y="0"/>
              <a:ext cx="3016888" cy="1187947"/>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0" y="9491288"/>
              <a:ext cx="2838077" cy="1196306"/>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5596235" y="3404574"/>
              <a:ext cx="963930" cy="857250"/>
            </a:xfrm>
            <a:custGeom>
              <a:avLst/>
              <a:gdLst/>
              <a:ahLst/>
              <a:cxnLst/>
              <a:rect l="l" t="t" r="r" b="b"/>
              <a:pathLst>
                <a:path w="963929" h="857250">
                  <a:moveTo>
                    <a:pt x="963780" y="797323"/>
                  </a:moveTo>
                  <a:lnTo>
                    <a:pt x="898984" y="822956"/>
                  </a:lnTo>
                  <a:lnTo>
                    <a:pt x="852174" y="836621"/>
                  </a:lnTo>
                  <a:lnTo>
                    <a:pt x="804604" y="846902"/>
                  </a:lnTo>
                  <a:lnTo>
                    <a:pt x="756459" y="853774"/>
                  </a:lnTo>
                  <a:lnTo>
                    <a:pt x="707926" y="857210"/>
                  </a:lnTo>
                  <a:lnTo>
                    <a:pt x="659189" y="857183"/>
                  </a:lnTo>
                  <a:lnTo>
                    <a:pt x="634313" y="855389"/>
                  </a:lnTo>
                </a:path>
                <a:path w="963929" h="857250">
                  <a:moveTo>
                    <a:pt x="207217" y="663440"/>
                  </a:moveTo>
                  <a:lnTo>
                    <a:pt x="182438" y="638541"/>
                  </a:lnTo>
                  <a:lnTo>
                    <a:pt x="150489" y="601493"/>
                  </a:lnTo>
                  <a:lnTo>
                    <a:pt x="121137" y="562074"/>
                  </a:lnTo>
                  <a:lnTo>
                    <a:pt x="107424" y="540593"/>
                  </a:lnTo>
                </a:path>
                <a:path w="963929" h="857250">
                  <a:moveTo>
                    <a:pt x="0" y="145821"/>
                  </a:moveTo>
                  <a:lnTo>
                    <a:pt x="3572" y="96945"/>
                  </a:lnTo>
                  <a:lnTo>
                    <a:pt x="10650" y="48231"/>
                  </a:lnTo>
                  <a:lnTo>
                    <a:pt x="21233" y="0"/>
                  </a:lnTo>
                </a:path>
              </a:pathLst>
            </a:custGeom>
            <a:ln w="228124">
              <a:solidFill>
                <a:srgbClr val="FFFFFF"/>
              </a:solidFill>
            </a:ln>
          </p:spPr>
          <p:txBody>
            <a:bodyPr wrap="square" lIns="0" tIns="0" rIns="0" bIns="0" rtlCol="0"/>
            <a:lstStyle/>
            <a:p>
              <a:endParaRPr/>
            </a:p>
          </p:txBody>
        </p:sp>
        <p:sp>
          <p:nvSpPr>
            <p:cNvPr id="13" name="object 13"/>
            <p:cNvSpPr/>
            <p:nvPr/>
          </p:nvSpPr>
          <p:spPr>
            <a:xfrm>
              <a:off x="2919252" y="8880320"/>
              <a:ext cx="1446583" cy="1798709"/>
            </a:xfrm>
            <a:prstGeom prst="rect">
              <a:avLst/>
            </a:prstGeom>
            <a:blipFill>
              <a:blip r:embed="rId7" cstate="print"/>
              <a:stretch>
                <a:fillRect/>
              </a:stretch>
            </a:blipFill>
          </p:spPr>
          <p:txBody>
            <a:bodyPr wrap="square" lIns="0" tIns="0" rIns="0" bIns="0" rtlCol="0"/>
            <a:lstStyle/>
            <a:p>
              <a:endParaRPr/>
            </a:p>
          </p:txBody>
        </p:sp>
      </p:grpSp>
      <p:sp>
        <p:nvSpPr>
          <p:cNvPr id="14" name="object 14"/>
          <p:cNvSpPr txBox="1"/>
          <p:nvPr/>
        </p:nvSpPr>
        <p:spPr>
          <a:xfrm rot="21060000">
            <a:off x="-30458" y="3060153"/>
            <a:ext cx="4884974" cy="1616710"/>
          </a:xfrm>
          <a:prstGeom prst="rect">
            <a:avLst/>
          </a:prstGeom>
        </p:spPr>
        <p:txBody>
          <a:bodyPr vert="horz" wrap="square" lIns="0" tIns="0" rIns="0" bIns="0" rtlCol="0">
            <a:spAutoFit/>
          </a:bodyPr>
          <a:lstStyle/>
          <a:p>
            <a:pPr>
              <a:lnSpc>
                <a:spcPts val="12730"/>
              </a:lnSpc>
            </a:pPr>
            <a:r>
              <a:rPr sz="19050" i="1" spc="-5970" baseline="-1968" dirty="0">
                <a:solidFill>
                  <a:srgbClr val="5E94CB"/>
                </a:solidFill>
                <a:latin typeface="Verdana"/>
                <a:cs typeface="Verdana"/>
              </a:rPr>
              <a:t>T</a:t>
            </a:r>
            <a:r>
              <a:rPr sz="19050" i="1" spc="-5970" baseline="-1312" dirty="0">
                <a:solidFill>
                  <a:srgbClr val="5E94CB"/>
                </a:solidFill>
                <a:latin typeface="Verdana"/>
                <a:cs typeface="Verdana"/>
              </a:rPr>
              <a:t>h</a:t>
            </a:r>
            <a:r>
              <a:rPr sz="12700" i="1" spc="-3979" dirty="0">
                <a:solidFill>
                  <a:srgbClr val="5E94CB"/>
                </a:solidFill>
                <a:latin typeface="Verdana"/>
                <a:cs typeface="Verdana"/>
              </a:rPr>
              <a:t>an</a:t>
            </a:r>
            <a:r>
              <a:rPr sz="19050" i="1" spc="-5970" baseline="-3718" dirty="0">
                <a:solidFill>
                  <a:srgbClr val="9DBFEB"/>
                </a:solidFill>
                <a:latin typeface="Verdana"/>
                <a:cs typeface="Verdana"/>
              </a:rPr>
              <a:t>n</a:t>
            </a:r>
            <a:r>
              <a:rPr sz="19050" i="1" spc="-5970" baseline="-6999" dirty="0">
                <a:solidFill>
                  <a:srgbClr val="9DBFEB"/>
                </a:solidFill>
                <a:latin typeface="Verdana"/>
                <a:cs typeface="Verdana"/>
              </a:rPr>
              <a:t>n</a:t>
            </a:r>
            <a:r>
              <a:rPr sz="12700" i="1" spc="-3979" dirty="0">
                <a:solidFill>
                  <a:srgbClr val="5E94CB"/>
                </a:solidFill>
                <a:latin typeface="Verdana"/>
                <a:cs typeface="Verdana"/>
              </a:rPr>
              <a:t>k</a:t>
            </a:r>
            <a:r>
              <a:rPr sz="19050" i="1" spc="-5970" baseline="-3280" dirty="0">
                <a:solidFill>
                  <a:srgbClr val="9DBFEB"/>
                </a:solidFill>
                <a:latin typeface="Verdana"/>
                <a:cs typeface="Verdana"/>
              </a:rPr>
              <a:t>k</a:t>
            </a:r>
            <a:r>
              <a:rPr sz="19050" i="1" spc="-5970" baseline="-6561" dirty="0">
                <a:solidFill>
                  <a:srgbClr val="9DBFEB"/>
                </a:solidFill>
                <a:latin typeface="Verdana"/>
                <a:cs typeface="Verdana"/>
              </a:rPr>
              <a:t>k</a:t>
            </a:r>
            <a:endParaRPr sz="19050" baseline="-6561">
              <a:latin typeface="Verdana"/>
              <a:cs typeface="Verdana"/>
            </a:endParaRPr>
          </a:p>
        </p:txBody>
      </p:sp>
      <p:sp>
        <p:nvSpPr>
          <p:cNvPr id="15" name="object 15"/>
          <p:cNvSpPr txBox="1"/>
          <p:nvPr/>
        </p:nvSpPr>
        <p:spPr>
          <a:xfrm rot="21120000">
            <a:off x="1022241" y="4565875"/>
            <a:ext cx="3546342" cy="1457960"/>
          </a:xfrm>
          <a:prstGeom prst="rect">
            <a:avLst/>
          </a:prstGeom>
        </p:spPr>
        <p:txBody>
          <a:bodyPr vert="horz" wrap="square" lIns="0" tIns="0" rIns="0" bIns="0" rtlCol="0">
            <a:spAutoFit/>
          </a:bodyPr>
          <a:lstStyle/>
          <a:p>
            <a:pPr>
              <a:lnSpc>
                <a:spcPts val="11480"/>
              </a:lnSpc>
            </a:pPr>
            <a:r>
              <a:rPr sz="11450" i="1" spc="-3529" dirty="0">
                <a:solidFill>
                  <a:srgbClr val="5E94CB"/>
                </a:solidFill>
                <a:latin typeface="Verdana"/>
                <a:cs typeface="Verdana"/>
              </a:rPr>
              <a:t>yo</a:t>
            </a:r>
            <a:r>
              <a:rPr sz="17175" i="1" spc="-5295" baseline="-3639" dirty="0">
                <a:solidFill>
                  <a:srgbClr val="9DBFEB"/>
                </a:solidFill>
                <a:latin typeface="Verdana"/>
                <a:cs typeface="Verdana"/>
              </a:rPr>
              <a:t>o</a:t>
            </a:r>
            <a:r>
              <a:rPr sz="11450" i="1" spc="-3529" dirty="0">
                <a:solidFill>
                  <a:srgbClr val="5E94CB"/>
                </a:solidFill>
                <a:latin typeface="Verdana"/>
                <a:cs typeface="Verdana"/>
              </a:rPr>
              <a:t>u</a:t>
            </a:r>
            <a:r>
              <a:rPr sz="17175" i="1" spc="-5295" baseline="-3396" dirty="0">
                <a:solidFill>
                  <a:srgbClr val="9DBFEB"/>
                </a:solidFill>
                <a:latin typeface="Verdana"/>
                <a:cs typeface="Verdana"/>
              </a:rPr>
              <a:t>u</a:t>
            </a:r>
            <a:r>
              <a:rPr sz="17175" i="1" spc="-5295" baseline="-6550" dirty="0">
                <a:solidFill>
                  <a:srgbClr val="9DBFEB"/>
                </a:solidFill>
                <a:latin typeface="Verdana"/>
                <a:cs typeface="Verdana"/>
              </a:rPr>
              <a:t>u</a:t>
            </a:r>
            <a:r>
              <a:rPr sz="11450" i="1" spc="-3529" dirty="0">
                <a:solidFill>
                  <a:srgbClr val="5E94CB"/>
                </a:solidFill>
                <a:latin typeface="Verdana"/>
                <a:cs typeface="Verdana"/>
              </a:rPr>
              <a:t>!</a:t>
            </a:r>
            <a:r>
              <a:rPr sz="17175" i="1" spc="-5295" baseline="-2911" dirty="0">
                <a:solidFill>
                  <a:srgbClr val="9DBFEB"/>
                </a:solidFill>
                <a:latin typeface="Verdana"/>
                <a:cs typeface="Verdana"/>
              </a:rPr>
              <a:t>!</a:t>
            </a:r>
            <a:r>
              <a:rPr sz="17175" i="1" spc="-5295" baseline="-6307" dirty="0">
                <a:solidFill>
                  <a:srgbClr val="9DBFEB"/>
                </a:solidFill>
                <a:latin typeface="Verdana"/>
                <a:cs typeface="Verdana"/>
              </a:rPr>
              <a:t>!</a:t>
            </a:r>
            <a:endParaRPr sz="17175" baseline="-6307">
              <a:latin typeface="Verdana"/>
              <a:cs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348685" y="0"/>
            <a:ext cx="5207635" cy="4602797"/>
            <a:chOff x="2348685" y="0"/>
            <a:chExt cx="5207635" cy="4602797"/>
          </a:xfrm>
        </p:grpSpPr>
        <p:sp>
          <p:nvSpPr>
            <p:cNvPr id="3" name="object 3"/>
            <p:cNvSpPr/>
            <p:nvPr/>
          </p:nvSpPr>
          <p:spPr>
            <a:xfrm>
              <a:off x="5353750" y="0"/>
              <a:ext cx="2202241" cy="460279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348685" y="755361"/>
              <a:ext cx="5207635" cy="716915"/>
            </a:xfrm>
            <a:custGeom>
              <a:avLst/>
              <a:gdLst/>
              <a:ahLst/>
              <a:cxnLst/>
              <a:rect l="l" t="t" r="r" b="b"/>
              <a:pathLst>
                <a:path w="5207634" h="716915">
                  <a:moveTo>
                    <a:pt x="0" y="716584"/>
                  </a:moveTo>
                  <a:lnTo>
                    <a:pt x="0" y="0"/>
                  </a:lnTo>
                  <a:lnTo>
                    <a:pt x="5207307" y="0"/>
                  </a:lnTo>
                  <a:lnTo>
                    <a:pt x="5207307" y="716584"/>
                  </a:lnTo>
                  <a:lnTo>
                    <a:pt x="0" y="716584"/>
                  </a:lnTo>
                  <a:close/>
                </a:path>
              </a:pathLst>
            </a:custGeom>
            <a:solidFill>
              <a:srgbClr val="FFE100"/>
            </a:solidFill>
          </p:spPr>
          <p:txBody>
            <a:bodyPr wrap="square" lIns="0" tIns="0" rIns="0" bIns="0" rtlCol="0"/>
            <a:lstStyle/>
            <a:p>
              <a:endParaRPr/>
            </a:p>
          </p:txBody>
        </p:sp>
      </p:grpSp>
      <p:grpSp>
        <p:nvGrpSpPr>
          <p:cNvPr id="5" name="object 5"/>
          <p:cNvGrpSpPr/>
          <p:nvPr/>
        </p:nvGrpSpPr>
        <p:grpSpPr>
          <a:xfrm>
            <a:off x="0" y="6289182"/>
            <a:ext cx="7555991" cy="4398548"/>
            <a:chOff x="0" y="6289182"/>
            <a:chExt cx="7555991" cy="4398548"/>
          </a:xfrm>
        </p:grpSpPr>
        <p:sp>
          <p:nvSpPr>
            <p:cNvPr id="6" name="object 6"/>
            <p:cNvSpPr/>
            <p:nvPr/>
          </p:nvSpPr>
          <p:spPr>
            <a:xfrm>
              <a:off x="0" y="9075145"/>
              <a:ext cx="7194550" cy="845819"/>
            </a:xfrm>
            <a:custGeom>
              <a:avLst/>
              <a:gdLst/>
              <a:ahLst/>
              <a:cxnLst/>
              <a:rect l="l" t="t" r="r" b="b"/>
              <a:pathLst>
                <a:path w="7194550" h="845820">
                  <a:moveTo>
                    <a:pt x="7194511" y="845570"/>
                  </a:moveTo>
                  <a:lnTo>
                    <a:pt x="0" y="845570"/>
                  </a:lnTo>
                  <a:lnTo>
                    <a:pt x="0" y="0"/>
                  </a:lnTo>
                  <a:lnTo>
                    <a:pt x="7194511" y="0"/>
                  </a:lnTo>
                  <a:lnTo>
                    <a:pt x="7194511" y="845570"/>
                  </a:lnTo>
                  <a:close/>
                </a:path>
              </a:pathLst>
            </a:custGeom>
            <a:solidFill>
              <a:srgbClr val="FFE100"/>
            </a:solidFill>
          </p:spPr>
          <p:txBody>
            <a:bodyPr wrap="square" lIns="0" tIns="0" rIns="0" bIns="0" rtlCol="0"/>
            <a:lstStyle/>
            <a:p>
              <a:endParaRPr/>
            </a:p>
          </p:txBody>
        </p:sp>
        <p:sp>
          <p:nvSpPr>
            <p:cNvPr id="7" name="object 7"/>
            <p:cNvSpPr/>
            <p:nvPr/>
          </p:nvSpPr>
          <p:spPr>
            <a:xfrm>
              <a:off x="3023664" y="6289182"/>
              <a:ext cx="4532327" cy="4396831"/>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0" y="10144170"/>
              <a:ext cx="4697730" cy="543560"/>
            </a:xfrm>
            <a:custGeom>
              <a:avLst/>
              <a:gdLst/>
              <a:ahLst/>
              <a:cxnLst/>
              <a:rect l="l" t="t" r="r" b="b"/>
              <a:pathLst>
                <a:path w="4697730" h="543559">
                  <a:moveTo>
                    <a:pt x="0" y="0"/>
                  </a:moveTo>
                  <a:lnTo>
                    <a:pt x="4697364" y="0"/>
                  </a:lnTo>
                  <a:lnTo>
                    <a:pt x="4697364" y="543424"/>
                  </a:lnTo>
                  <a:lnTo>
                    <a:pt x="0" y="543424"/>
                  </a:lnTo>
                  <a:lnTo>
                    <a:pt x="0" y="0"/>
                  </a:lnTo>
                  <a:close/>
                </a:path>
              </a:pathLst>
            </a:custGeom>
            <a:solidFill>
              <a:srgbClr val="006E93"/>
            </a:solidFill>
          </p:spPr>
          <p:txBody>
            <a:bodyPr wrap="square" lIns="0" tIns="0" rIns="0" bIns="0" rtlCol="0"/>
            <a:lstStyle/>
            <a:p>
              <a:endParaRPr/>
            </a:p>
          </p:txBody>
        </p:sp>
        <p:sp>
          <p:nvSpPr>
            <p:cNvPr id="9" name="object 9"/>
            <p:cNvSpPr/>
            <p:nvPr/>
          </p:nvSpPr>
          <p:spPr>
            <a:xfrm>
              <a:off x="0" y="6629125"/>
              <a:ext cx="1714795" cy="4058472"/>
            </a:xfrm>
            <a:prstGeom prst="rect">
              <a:avLst/>
            </a:prstGeom>
            <a:blipFill>
              <a:blip r:embed="rId4" cstate="print"/>
              <a:stretch>
                <a:fillRect/>
              </a:stretch>
            </a:blipFill>
          </p:spPr>
          <p:txBody>
            <a:bodyPr wrap="square" lIns="0" tIns="0" rIns="0" bIns="0" rtlCol="0"/>
            <a:lstStyle/>
            <a:p>
              <a:endParaRPr/>
            </a:p>
          </p:txBody>
        </p:sp>
      </p:grpSp>
      <p:sp>
        <p:nvSpPr>
          <p:cNvPr id="10" name="object 10"/>
          <p:cNvSpPr/>
          <p:nvPr/>
        </p:nvSpPr>
        <p:spPr>
          <a:xfrm>
            <a:off x="2202" y="0"/>
            <a:ext cx="3597432" cy="3597429"/>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5350611" y="7272439"/>
            <a:ext cx="1446583" cy="1798709"/>
          </a:xfrm>
          <a:prstGeom prst="rect">
            <a:avLst/>
          </a:prstGeom>
          <a:blipFill>
            <a:blip r:embed="rId6" cstate="print"/>
            <a:stretch>
              <a:fillRect/>
            </a:stretch>
          </a:blipFill>
        </p:spPr>
        <p:txBody>
          <a:bodyPr wrap="square" lIns="0" tIns="0" rIns="0" bIns="0" rtlCol="0"/>
          <a:lstStyle/>
          <a:p>
            <a:endParaRPr/>
          </a:p>
        </p:txBody>
      </p:sp>
      <p:sp>
        <p:nvSpPr>
          <p:cNvPr id="12" name="object 12"/>
          <p:cNvSpPr txBox="1">
            <a:spLocks noGrp="1"/>
          </p:cNvSpPr>
          <p:nvPr>
            <p:ph type="title"/>
          </p:nvPr>
        </p:nvSpPr>
        <p:spPr>
          <a:xfrm>
            <a:off x="945874" y="1995006"/>
            <a:ext cx="3578225" cy="695325"/>
          </a:xfrm>
          <a:prstGeom prst="rect">
            <a:avLst/>
          </a:prstGeom>
        </p:spPr>
        <p:txBody>
          <a:bodyPr vert="horz" wrap="square" lIns="0" tIns="12065" rIns="0" bIns="0" rtlCol="0">
            <a:spAutoFit/>
          </a:bodyPr>
          <a:lstStyle/>
          <a:p>
            <a:pPr marL="12700">
              <a:lnSpc>
                <a:spcPct val="100000"/>
              </a:lnSpc>
              <a:spcBef>
                <a:spcPts val="95"/>
              </a:spcBef>
            </a:pPr>
            <a:r>
              <a:rPr sz="4400" b="1" spc="105" dirty="0">
                <a:solidFill>
                  <a:srgbClr val="000000"/>
                </a:solidFill>
              </a:rPr>
              <a:t>The</a:t>
            </a:r>
            <a:r>
              <a:rPr sz="4400" b="1" spc="-245" dirty="0">
                <a:solidFill>
                  <a:srgbClr val="000000"/>
                </a:solidFill>
              </a:rPr>
              <a:t> </a:t>
            </a:r>
            <a:r>
              <a:rPr sz="4400" b="1" spc="160" dirty="0">
                <a:solidFill>
                  <a:srgbClr val="000000"/>
                </a:solidFill>
              </a:rPr>
              <a:t>Problem</a:t>
            </a:r>
            <a:endParaRPr sz="4400" b="1" dirty="0"/>
          </a:p>
        </p:txBody>
      </p:sp>
      <p:sp>
        <p:nvSpPr>
          <p:cNvPr id="14" name="object 14"/>
          <p:cNvSpPr txBox="1"/>
          <p:nvPr/>
        </p:nvSpPr>
        <p:spPr>
          <a:xfrm>
            <a:off x="6987631" y="10066466"/>
            <a:ext cx="234315" cy="337913"/>
          </a:xfrm>
          <a:prstGeom prst="rect">
            <a:avLst/>
          </a:prstGeom>
        </p:spPr>
        <p:txBody>
          <a:bodyPr vert="horz" wrap="square" lIns="0" tIns="29845" rIns="0" bIns="0" rtlCol="0">
            <a:spAutoFit/>
          </a:bodyPr>
          <a:lstStyle/>
          <a:p>
            <a:pPr marL="38100">
              <a:lnSpc>
                <a:spcPct val="100000"/>
              </a:lnSpc>
              <a:spcBef>
                <a:spcPts val="235"/>
              </a:spcBef>
            </a:pPr>
            <a:r>
              <a:rPr lang="en-IN" sz="2000" b="1" spc="130" dirty="0">
                <a:solidFill>
                  <a:srgbClr val="FBFDFE"/>
                </a:solidFill>
                <a:latin typeface="Arial"/>
                <a:cs typeface="Arial"/>
              </a:rPr>
              <a:t>3</a:t>
            </a:r>
            <a:endParaRPr sz="2000" dirty="0">
              <a:latin typeface="Arial"/>
              <a:cs typeface="Arial"/>
            </a:endParaRPr>
          </a:p>
        </p:txBody>
      </p:sp>
      <p:sp>
        <p:nvSpPr>
          <p:cNvPr id="15" name="TextBox 14">
            <a:extLst>
              <a:ext uri="{FF2B5EF4-FFF2-40B4-BE49-F238E27FC236}">
                <a16:creationId xmlns:a16="http://schemas.microsoft.com/office/drawing/2014/main" id="{4E063E04-0B2F-477C-B410-95C86D081755}"/>
              </a:ext>
            </a:extLst>
          </p:cNvPr>
          <p:cNvSpPr txBox="1"/>
          <p:nvPr/>
        </p:nvSpPr>
        <p:spPr>
          <a:xfrm>
            <a:off x="808170" y="2947338"/>
            <a:ext cx="6413776" cy="4154984"/>
          </a:xfrm>
          <a:prstGeom prst="rect">
            <a:avLst/>
          </a:prstGeom>
          <a:noFill/>
        </p:spPr>
        <p:txBody>
          <a:bodyPr wrap="square" rtlCol="0">
            <a:spAutoFit/>
          </a:bodyPr>
          <a:lstStyle/>
          <a:p>
            <a:pPr algn="just"/>
            <a:r>
              <a:rPr lang="en-GB" sz="2400" dirty="0"/>
              <a:t>This presentation report showcases compelling visualizations created using Python, revealing valuable insights from a dataset comprising 1000 rows. Through creative data visualization techniques, this analysis brings the data to life, enabling a deeper understanding and facilitating informed decision-making. Dive into the captivating visuals and explore the patterns, trends, and relationships uncovered, empowering data-driven strategies and unlocking the true potential of your dataset.</a:t>
            </a:r>
            <a:endParaRPr lang="en-IN"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73113" y="440270"/>
            <a:ext cx="7183120" cy="310515"/>
          </a:xfrm>
          <a:custGeom>
            <a:avLst/>
            <a:gdLst/>
            <a:ahLst/>
            <a:cxnLst/>
            <a:rect l="l" t="t" r="r" b="b"/>
            <a:pathLst>
              <a:path w="7183120" h="310515">
                <a:moveTo>
                  <a:pt x="7182879" y="0"/>
                </a:moveTo>
                <a:lnTo>
                  <a:pt x="0" y="0"/>
                </a:lnTo>
                <a:lnTo>
                  <a:pt x="0" y="24295"/>
                </a:lnTo>
                <a:lnTo>
                  <a:pt x="0" y="310146"/>
                </a:lnTo>
                <a:lnTo>
                  <a:pt x="7182879" y="310146"/>
                </a:lnTo>
                <a:lnTo>
                  <a:pt x="7182879" y="24295"/>
                </a:lnTo>
                <a:lnTo>
                  <a:pt x="7182879" y="0"/>
                </a:lnTo>
                <a:close/>
              </a:path>
            </a:pathLst>
          </a:custGeom>
          <a:solidFill>
            <a:srgbClr val="1D4B8B"/>
          </a:solidFill>
        </p:spPr>
        <p:txBody>
          <a:bodyPr wrap="square" lIns="0" tIns="0" rIns="0" bIns="0" rtlCol="0"/>
          <a:lstStyle/>
          <a:p>
            <a:endParaRPr/>
          </a:p>
        </p:txBody>
      </p:sp>
      <p:sp>
        <p:nvSpPr>
          <p:cNvPr id="3" name="object 3"/>
          <p:cNvSpPr/>
          <p:nvPr/>
        </p:nvSpPr>
        <p:spPr>
          <a:xfrm>
            <a:off x="0" y="9929274"/>
            <a:ext cx="7556500" cy="287020"/>
          </a:xfrm>
          <a:custGeom>
            <a:avLst/>
            <a:gdLst/>
            <a:ahLst/>
            <a:cxnLst/>
            <a:rect l="l" t="t" r="r" b="b"/>
            <a:pathLst>
              <a:path w="7556500" h="287020">
                <a:moveTo>
                  <a:pt x="0" y="286768"/>
                </a:moveTo>
                <a:lnTo>
                  <a:pt x="7555992" y="286768"/>
                </a:lnTo>
                <a:lnTo>
                  <a:pt x="7555992" y="0"/>
                </a:lnTo>
                <a:lnTo>
                  <a:pt x="0" y="0"/>
                </a:lnTo>
                <a:lnTo>
                  <a:pt x="0" y="286768"/>
                </a:lnTo>
                <a:close/>
              </a:path>
            </a:pathLst>
          </a:custGeom>
          <a:solidFill>
            <a:srgbClr val="1D4B8B"/>
          </a:solidFill>
        </p:spPr>
        <p:txBody>
          <a:bodyPr wrap="square" lIns="0" tIns="0" rIns="0" bIns="0" rtlCol="0"/>
          <a:lstStyle/>
          <a:p>
            <a:endParaRPr/>
          </a:p>
        </p:txBody>
      </p:sp>
      <p:sp>
        <p:nvSpPr>
          <p:cNvPr id="4" name="object 4"/>
          <p:cNvSpPr/>
          <p:nvPr/>
        </p:nvSpPr>
        <p:spPr>
          <a:xfrm>
            <a:off x="470269" y="0"/>
            <a:ext cx="7085965" cy="464820"/>
          </a:xfrm>
          <a:custGeom>
            <a:avLst/>
            <a:gdLst/>
            <a:ahLst/>
            <a:cxnLst/>
            <a:rect l="l" t="t" r="r" b="b"/>
            <a:pathLst>
              <a:path w="7085965" h="464820">
                <a:moveTo>
                  <a:pt x="7085722" y="464557"/>
                </a:moveTo>
                <a:lnTo>
                  <a:pt x="0" y="464557"/>
                </a:lnTo>
                <a:lnTo>
                  <a:pt x="0" y="0"/>
                </a:lnTo>
                <a:lnTo>
                  <a:pt x="7085722" y="0"/>
                </a:lnTo>
                <a:lnTo>
                  <a:pt x="7085722" y="464557"/>
                </a:lnTo>
                <a:close/>
              </a:path>
            </a:pathLst>
          </a:custGeom>
          <a:solidFill>
            <a:srgbClr val="FFD500"/>
          </a:solidFill>
        </p:spPr>
        <p:txBody>
          <a:bodyPr wrap="square" lIns="0" tIns="0" rIns="0" bIns="0" rtlCol="0"/>
          <a:lstStyle/>
          <a:p>
            <a:endParaRPr/>
          </a:p>
        </p:txBody>
      </p:sp>
      <p:sp>
        <p:nvSpPr>
          <p:cNvPr id="5" name="object 5"/>
          <p:cNvSpPr/>
          <p:nvPr/>
        </p:nvSpPr>
        <p:spPr>
          <a:xfrm>
            <a:off x="0" y="10216042"/>
            <a:ext cx="7556500" cy="471805"/>
          </a:xfrm>
          <a:custGeom>
            <a:avLst/>
            <a:gdLst/>
            <a:ahLst/>
            <a:cxnLst/>
            <a:rect l="l" t="t" r="r" b="b"/>
            <a:pathLst>
              <a:path w="7556500" h="471804">
                <a:moveTo>
                  <a:pt x="0" y="0"/>
                </a:moveTo>
                <a:lnTo>
                  <a:pt x="7555992" y="0"/>
                </a:lnTo>
                <a:lnTo>
                  <a:pt x="7555992" y="471556"/>
                </a:lnTo>
                <a:lnTo>
                  <a:pt x="0" y="471556"/>
                </a:lnTo>
                <a:lnTo>
                  <a:pt x="0" y="0"/>
                </a:lnTo>
                <a:close/>
              </a:path>
            </a:pathLst>
          </a:custGeom>
          <a:solidFill>
            <a:srgbClr val="FFD500"/>
          </a:solidFill>
        </p:spPr>
        <p:txBody>
          <a:bodyPr wrap="square" lIns="0" tIns="0" rIns="0" bIns="0" rtlCol="0"/>
          <a:lstStyle/>
          <a:p>
            <a:endParaRPr/>
          </a:p>
        </p:txBody>
      </p:sp>
      <p:grpSp>
        <p:nvGrpSpPr>
          <p:cNvPr id="6" name="object 6"/>
          <p:cNvGrpSpPr/>
          <p:nvPr/>
        </p:nvGrpSpPr>
        <p:grpSpPr>
          <a:xfrm>
            <a:off x="0" y="0"/>
            <a:ext cx="2329815" cy="2074545"/>
            <a:chOff x="0" y="0"/>
            <a:chExt cx="2329815" cy="2074545"/>
          </a:xfrm>
        </p:grpSpPr>
        <p:sp>
          <p:nvSpPr>
            <p:cNvPr id="7" name="object 7"/>
            <p:cNvSpPr/>
            <p:nvPr/>
          </p:nvSpPr>
          <p:spPr>
            <a:xfrm>
              <a:off x="0" y="0"/>
              <a:ext cx="2056130" cy="2074545"/>
            </a:xfrm>
            <a:custGeom>
              <a:avLst/>
              <a:gdLst/>
              <a:ahLst/>
              <a:cxnLst/>
              <a:rect l="l" t="t" r="r" b="b"/>
              <a:pathLst>
                <a:path w="2056130" h="2074545">
                  <a:moveTo>
                    <a:pt x="519483" y="2073919"/>
                  </a:moveTo>
                  <a:lnTo>
                    <a:pt x="0" y="1599257"/>
                  </a:lnTo>
                  <a:lnTo>
                    <a:pt x="0" y="0"/>
                  </a:lnTo>
                  <a:lnTo>
                    <a:pt x="1626742" y="0"/>
                  </a:lnTo>
                  <a:lnTo>
                    <a:pt x="2056045" y="392263"/>
                  </a:lnTo>
                  <a:lnTo>
                    <a:pt x="519483" y="2073919"/>
                  </a:lnTo>
                  <a:close/>
                </a:path>
              </a:pathLst>
            </a:custGeom>
            <a:solidFill>
              <a:srgbClr val="3C6BA7">
                <a:alpha val="67839"/>
              </a:srgbClr>
            </a:solidFill>
          </p:spPr>
          <p:txBody>
            <a:bodyPr wrap="square" lIns="0" tIns="0" rIns="0" bIns="0" rtlCol="0"/>
            <a:lstStyle/>
            <a:p>
              <a:endParaRPr/>
            </a:p>
          </p:txBody>
        </p:sp>
        <p:sp>
          <p:nvSpPr>
            <p:cNvPr id="8" name="object 8"/>
            <p:cNvSpPr/>
            <p:nvPr/>
          </p:nvSpPr>
          <p:spPr>
            <a:xfrm>
              <a:off x="0" y="0"/>
              <a:ext cx="2329278" cy="1936501"/>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0" y="0"/>
              <a:ext cx="2012950" cy="1634489"/>
            </a:xfrm>
            <a:custGeom>
              <a:avLst/>
              <a:gdLst/>
              <a:ahLst/>
              <a:cxnLst/>
              <a:rect l="l" t="t" r="r" b="b"/>
              <a:pathLst>
                <a:path w="2012950" h="1634489">
                  <a:moveTo>
                    <a:pt x="519150" y="1634340"/>
                  </a:moveTo>
                  <a:lnTo>
                    <a:pt x="0" y="1159982"/>
                  </a:lnTo>
                  <a:lnTo>
                    <a:pt x="0" y="0"/>
                  </a:lnTo>
                  <a:lnTo>
                    <a:pt x="2012479" y="0"/>
                  </a:lnTo>
                  <a:lnTo>
                    <a:pt x="519150" y="1634340"/>
                  </a:lnTo>
                  <a:close/>
                </a:path>
              </a:pathLst>
            </a:custGeom>
            <a:solidFill>
              <a:srgbClr val="1D4B8B"/>
            </a:solidFill>
          </p:spPr>
          <p:txBody>
            <a:bodyPr wrap="square" lIns="0" tIns="0" rIns="0" bIns="0" rtlCol="0"/>
            <a:lstStyle/>
            <a:p>
              <a:endParaRPr/>
            </a:p>
          </p:txBody>
        </p:sp>
      </p:grpSp>
      <p:sp>
        <p:nvSpPr>
          <p:cNvPr id="10" name="object 10"/>
          <p:cNvSpPr/>
          <p:nvPr/>
        </p:nvSpPr>
        <p:spPr>
          <a:xfrm>
            <a:off x="5705642" y="8124965"/>
            <a:ext cx="1446583" cy="1798709"/>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29721" y="9642930"/>
            <a:ext cx="129916" cy="129933"/>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253030" y="9419621"/>
            <a:ext cx="129916" cy="129933"/>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26174" y="9192766"/>
            <a:ext cx="129916" cy="129933"/>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476338" y="9196313"/>
            <a:ext cx="129916" cy="129933"/>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249483" y="8969457"/>
            <a:ext cx="129916" cy="129933"/>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699647" y="8973004"/>
            <a:ext cx="129916" cy="129933"/>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22869" y="8742843"/>
            <a:ext cx="129916" cy="129933"/>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472791" y="8746149"/>
            <a:ext cx="129916" cy="129933"/>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246177" y="8519535"/>
            <a:ext cx="129916" cy="129933"/>
          </a:xfrm>
          <a:prstGeom prst="rect">
            <a:avLst/>
          </a:prstGeom>
          <a:blipFill>
            <a:blip r:embed="rId5" cstate="print"/>
            <a:stretch>
              <a:fillRect/>
            </a:stretch>
          </a:blipFill>
        </p:spPr>
        <p:txBody>
          <a:bodyPr wrap="square" lIns="0" tIns="0" rIns="0" bIns="0" rtlCol="0"/>
          <a:lstStyle/>
          <a:p>
            <a:endParaRPr/>
          </a:p>
        </p:txBody>
      </p:sp>
      <p:sp>
        <p:nvSpPr>
          <p:cNvPr id="20" name="object 20"/>
          <p:cNvSpPr/>
          <p:nvPr/>
        </p:nvSpPr>
        <p:spPr>
          <a:xfrm>
            <a:off x="19322" y="8292679"/>
            <a:ext cx="129916" cy="129933"/>
          </a:xfrm>
          <a:prstGeom prst="rect">
            <a:avLst/>
          </a:prstGeom>
          <a:blipFill>
            <a:blip r:embed="rId5" cstate="print"/>
            <a:stretch>
              <a:fillRect/>
            </a:stretch>
          </a:blipFill>
        </p:spPr>
        <p:txBody>
          <a:bodyPr wrap="square" lIns="0" tIns="0" rIns="0" bIns="0" rtlCol="0"/>
          <a:lstStyle/>
          <a:p>
            <a:endParaRPr/>
          </a:p>
        </p:txBody>
      </p:sp>
      <p:sp>
        <p:nvSpPr>
          <p:cNvPr id="27" name="object 27"/>
          <p:cNvSpPr txBox="1"/>
          <p:nvPr/>
        </p:nvSpPr>
        <p:spPr>
          <a:xfrm>
            <a:off x="6968703" y="9913730"/>
            <a:ext cx="261620" cy="337913"/>
          </a:xfrm>
          <a:prstGeom prst="rect">
            <a:avLst/>
          </a:prstGeom>
        </p:spPr>
        <p:txBody>
          <a:bodyPr vert="horz" wrap="square" lIns="0" tIns="29845" rIns="0" bIns="0" rtlCol="0">
            <a:spAutoFit/>
          </a:bodyPr>
          <a:lstStyle/>
          <a:p>
            <a:pPr marL="58419">
              <a:lnSpc>
                <a:spcPct val="100000"/>
              </a:lnSpc>
              <a:spcBef>
                <a:spcPts val="235"/>
              </a:spcBef>
            </a:pPr>
            <a:r>
              <a:rPr lang="en-IN" sz="2000" b="1" spc="180" dirty="0">
                <a:solidFill>
                  <a:schemeClr val="bg1"/>
                </a:solidFill>
                <a:latin typeface="Arial"/>
                <a:cs typeface="Arial"/>
              </a:rPr>
              <a:t>4</a:t>
            </a:r>
            <a:endParaRPr sz="2000" dirty="0">
              <a:solidFill>
                <a:schemeClr val="bg1"/>
              </a:solidFill>
              <a:latin typeface="Arial"/>
              <a:cs typeface="Arial"/>
            </a:endParaRPr>
          </a:p>
        </p:txBody>
      </p:sp>
      <p:sp>
        <p:nvSpPr>
          <p:cNvPr id="26" name="object 26"/>
          <p:cNvSpPr txBox="1">
            <a:spLocks noGrp="1"/>
          </p:cNvSpPr>
          <p:nvPr>
            <p:ph type="title"/>
          </p:nvPr>
        </p:nvSpPr>
        <p:spPr>
          <a:xfrm>
            <a:off x="1164639" y="1609812"/>
            <a:ext cx="3193150" cy="750847"/>
          </a:xfrm>
          <a:prstGeom prst="rect">
            <a:avLst/>
          </a:prstGeom>
        </p:spPr>
        <p:txBody>
          <a:bodyPr vert="horz" wrap="square" lIns="0" tIns="12065" rIns="0" bIns="0" rtlCol="0">
            <a:spAutoFit/>
          </a:bodyPr>
          <a:lstStyle/>
          <a:p>
            <a:pPr marL="12700">
              <a:lnSpc>
                <a:spcPct val="100000"/>
              </a:lnSpc>
              <a:spcBef>
                <a:spcPts val="95"/>
              </a:spcBef>
            </a:pPr>
            <a:r>
              <a:rPr sz="4800" b="1" spc="170" dirty="0">
                <a:solidFill>
                  <a:srgbClr val="000000"/>
                </a:solidFill>
              </a:rPr>
              <a:t>D</a:t>
            </a:r>
            <a:r>
              <a:rPr sz="4800" b="1" spc="-245" dirty="0">
                <a:solidFill>
                  <a:srgbClr val="000000"/>
                </a:solidFill>
              </a:rPr>
              <a:t>ES</a:t>
            </a:r>
            <a:r>
              <a:rPr sz="4800" b="1" spc="210" dirty="0">
                <a:solidFill>
                  <a:srgbClr val="000000"/>
                </a:solidFill>
              </a:rPr>
              <a:t>I</a:t>
            </a:r>
            <a:r>
              <a:rPr sz="4800" b="1" spc="-155" dirty="0">
                <a:solidFill>
                  <a:srgbClr val="000000"/>
                </a:solidFill>
              </a:rPr>
              <a:t>G</a:t>
            </a:r>
            <a:r>
              <a:rPr sz="4800" b="1" spc="260" dirty="0">
                <a:solidFill>
                  <a:srgbClr val="000000"/>
                </a:solidFill>
              </a:rPr>
              <a:t>N</a:t>
            </a:r>
            <a:endParaRPr sz="4800" b="1" dirty="0"/>
          </a:p>
        </p:txBody>
      </p:sp>
      <p:sp>
        <p:nvSpPr>
          <p:cNvPr id="28" name="TextBox 27">
            <a:extLst>
              <a:ext uri="{FF2B5EF4-FFF2-40B4-BE49-F238E27FC236}">
                <a16:creationId xmlns:a16="http://schemas.microsoft.com/office/drawing/2014/main" id="{12B627C4-CEE6-421C-9BA6-6A32A670F649}"/>
              </a:ext>
            </a:extLst>
          </p:cNvPr>
          <p:cNvSpPr txBox="1"/>
          <p:nvPr/>
        </p:nvSpPr>
        <p:spPr>
          <a:xfrm>
            <a:off x="246177" y="2848250"/>
            <a:ext cx="6592610" cy="6124754"/>
          </a:xfrm>
          <a:prstGeom prst="rect">
            <a:avLst/>
          </a:prstGeom>
          <a:noFill/>
        </p:spPr>
        <p:txBody>
          <a:bodyPr wrap="square" rtlCol="0">
            <a:spAutoFit/>
          </a:bodyPr>
          <a:lstStyle/>
          <a:p>
            <a:pPr marL="457200" indent="-457200">
              <a:buFont typeface="Wingdings" panose="05000000000000000000" pitchFamily="2" charset="2"/>
              <a:buChar char="Ø"/>
            </a:pPr>
            <a:r>
              <a:rPr lang="en-GB" sz="2800" dirty="0"/>
              <a:t>Steps taken to clean the data:-</a:t>
            </a:r>
          </a:p>
          <a:p>
            <a:pPr marL="285750" indent="-285750">
              <a:buFont typeface="Arial" panose="020B0604020202020204" pitchFamily="34" charset="0"/>
              <a:buChar char="•"/>
            </a:pPr>
            <a:endParaRPr lang="en-GB" sz="2800" dirty="0"/>
          </a:p>
          <a:p>
            <a:pPr marL="742950" lvl="1" indent="-285750" algn="just">
              <a:buFont typeface="Arial" panose="020B0604020202020204" pitchFamily="34" charset="0"/>
              <a:buChar char="•"/>
            </a:pPr>
            <a:r>
              <a:rPr lang="en-GB" sz="2800" dirty="0"/>
              <a:t>First importing the datasets provided and merging  them.</a:t>
            </a:r>
          </a:p>
          <a:p>
            <a:pPr marL="742950" lvl="1" indent="-285750" algn="just">
              <a:buFont typeface="Arial" panose="020B0604020202020204" pitchFamily="34" charset="0"/>
              <a:buChar char="•"/>
            </a:pPr>
            <a:r>
              <a:rPr lang="en-GB" sz="2800" dirty="0"/>
              <a:t>Then removing the duplicates and the blank Values.  Improving the headers of each column with proper  values. Finding and replacing the data with correct  values.</a:t>
            </a:r>
          </a:p>
          <a:p>
            <a:endParaRPr lang="en-GB" sz="2800" dirty="0"/>
          </a:p>
          <a:p>
            <a:pPr marL="457200" indent="-457200">
              <a:buFont typeface="Wingdings" panose="05000000000000000000" pitchFamily="2" charset="2"/>
              <a:buChar char="Ø"/>
            </a:pPr>
            <a:r>
              <a:rPr lang="en-GB" sz="2800" dirty="0"/>
              <a:t>Tools used for visualization:-  </a:t>
            </a:r>
          </a:p>
          <a:p>
            <a:pPr marL="742950" lvl="1" indent="-285750">
              <a:buFont typeface="Arial" panose="020B0604020202020204" pitchFamily="34" charset="0"/>
              <a:buChar char="•"/>
            </a:pPr>
            <a:r>
              <a:rPr lang="en-GB" sz="2800" b="1" dirty="0"/>
              <a:t>Python</a:t>
            </a:r>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endParaRPr lang="en-IN"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1716" y="28028"/>
            <a:ext cx="7577707" cy="10687597"/>
            <a:chOff x="-21716" y="0"/>
            <a:chExt cx="7577707" cy="10687597"/>
          </a:xfrm>
        </p:grpSpPr>
        <p:sp>
          <p:nvSpPr>
            <p:cNvPr id="3" name="object 3"/>
            <p:cNvSpPr/>
            <p:nvPr/>
          </p:nvSpPr>
          <p:spPr>
            <a:xfrm>
              <a:off x="0" y="0"/>
              <a:ext cx="7555991" cy="10687597"/>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dirty="0"/>
            </a:p>
          </p:txBody>
        </p:sp>
        <p:sp>
          <p:nvSpPr>
            <p:cNvPr id="4" name="object 4"/>
            <p:cNvSpPr/>
            <p:nvPr/>
          </p:nvSpPr>
          <p:spPr>
            <a:xfrm>
              <a:off x="276479" y="361009"/>
              <a:ext cx="6997065" cy="9964420"/>
            </a:xfrm>
            <a:custGeom>
              <a:avLst/>
              <a:gdLst/>
              <a:ahLst/>
              <a:cxnLst/>
              <a:rect l="l" t="t" r="r" b="b"/>
              <a:pathLst>
                <a:path w="6997065" h="9964420">
                  <a:moveTo>
                    <a:pt x="6996506" y="0"/>
                  </a:moveTo>
                  <a:lnTo>
                    <a:pt x="0" y="0"/>
                  </a:lnTo>
                  <a:lnTo>
                    <a:pt x="0" y="20332"/>
                  </a:lnTo>
                  <a:lnTo>
                    <a:pt x="0" y="9943782"/>
                  </a:lnTo>
                  <a:lnTo>
                    <a:pt x="0" y="9964115"/>
                  </a:lnTo>
                  <a:lnTo>
                    <a:pt x="6996506" y="9964115"/>
                  </a:lnTo>
                  <a:lnTo>
                    <a:pt x="6996506" y="9943782"/>
                  </a:lnTo>
                  <a:lnTo>
                    <a:pt x="20243" y="9943782"/>
                  </a:lnTo>
                  <a:lnTo>
                    <a:pt x="20243" y="20332"/>
                  </a:lnTo>
                  <a:lnTo>
                    <a:pt x="6976262" y="20332"/>
                  </a:lnTo>
                  <a:lnTo>
                    <a:pt x="6976262" y="9943452"/>
                  </a:lnTo>
                  <a:lnTo>
                    <a:pt x="6996506" y="9943452"/>
                  </a:lnTo>
                  <a:lnTo>
                    <a:pt x="6996506" y="20332"/>
                  </a:lnTo>
                  <a:lnTo>
                    <a:pt x="6996506" y="0"/>
                  </a:lnTo>
                  <a:close/>
                </a:path>
              </a:pathLst>
            </a:cu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a:p>
          </p:txBody>
        </p:sp>
        <p:sp>
          <p:nvSpPr>
            <p:cNvPr id="6" name="object 6"/>
            <p:cNvSpPr/>
            <p:nvPr/>
          </p:nvSpPr>
          <p:spPr>
            <a:xfrm>
              <a:off x="-21716" y="10122447"/>
              <a:ext cx="5922010" cy="27940"/>
            </a:xfrm>
            <a:custGeom>
              <a:avLst/>
              <a:gdLst/>
              <a:ahLst/>
              <a:cxnLst/>
              <a:rect l="l" t="t" r="r" b="b"/>
              <a:pathLst>
                <a:path w="5922009" h="27940">
                  <a:moveTo>
                    <a:pt x="0" y="27359"/>
                  </a:moveTo>
                  <a:lnTo>
                    <a:pt x="0" y="8325"/>
                  </a:lnTo>
                  <a:lnTo>
                    <a:pt x="5921804" y="0"/>
                  </a:lnTo>
                  <a:lnTo>
                    <a:pt x="5921831" y="19033"/>
                  </a:lnTo>
                  <a:lnTo>
                    <a:pt x="0" y="27359"/>
                  </a:lnTo>
                  <a:close/>
                </a:path>
              </a:pathLst>
            </a:cu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a:p>
          </p:txBody>
        </p:sp>
        <p:sp>
          <p:nvSpPr>
            <p:cNvPr id="10" name="object 10"/>
            <p:cNvSpPr/>
            <p:nvPr/>
          </p:nvSpPr>
          <p:spPr>
            <a:xfrm>
              <a:off x="540087" y="1275573"/>
              <a:ext cx="38100" cy="9145270"/>
            </a:xfrm>
            <a:custGeom>
              <a:avLst/>
              <a:gdLst/>
              <a:ahLst/>
              <a:cxnLst/>
              <a:rect l="l" t="t" r="r" b="b"/>
              <a:pathLst>
                <a:path w="38100" h="9145270">
                  <a:moveTo>
                    <a:pt x="0" y="0"/>
                  </a:moveTo>
                  <a:lnTo>
                    <a:pt x="19034" y="0"/>
                  </a:lnTo>
                  <a:lnTo>
                    <a:pt x="37583" y="9145094"/>
                  </a:lnTo>
                  <a:lnTo>
                    <a:pt x="18549" y="9145132"/>
                  </a:lnTo>
                  <a:lnTo>
                    <a:pt x="0" y="0"/>
                  </a:lnTo>
                  <a:close/>
                </a:path>
              </a:pathLst>
            </a:cu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a:p>
          </p:txBody>
        </p:sp>
      </p:grpSp>
      <p:sp>
        <p:nvSpPr>
          <p:cNvPr id="16" name="object 16"/>
          <p:cNvSpPr txBox="1"/>
          <p:nvPr/>
        </p:nvSpPr>
        <p:spPr>
          <a:xfrm>
            <a:off x="2488206" y="1864178"/>
            <a:ext cx="3781480" cy="818697"/>
          </a:xfrm>
          <a:prstGeom prst="rect">
            <a:avLst/>
          </a:prstGeom>
        </p:spPr>
        <p:txBody>
          <a:bodyPr vert="horz" wrap="square" lIns="0" tIns="59690" rIns="0" bIns="0" rtlCol="0">
            <a:spAutoFit/>
          </a:bodyPr>
          <a:lstStyle/>
          <a:p>
            <a:pPr marL="443865">
              <a:lnSpc>
                <a:spcPct val="100000"/>
              </a:lnSpc>
              <a:spcBef>
                <a:spcPts val="470"/>
              </a:spcBef>
            </a:pPr>
            <a:endParaRPr lang="en-IN" sz="2000" dirty="0">
              <a:latin typeface="Arial Black"/>
              <a:cs typeface="Arial Black"/>
            </a:endParaRPr>
          </a:p>
        </p:txBody>
      </p:sp>
      <p:sp>
        <p:nvSpPr>
          <p:cNvPr id="18" name="object 18"/>
          <p:cNvSpPr txBox="1"/>
          <p:nvPr/>
        </p:nvSpPr>
        <p:spPr>
          <a:xfrm>
            <a:off x="6968703" y="9913730"/>
            <a:ext cx="261620" cy="337913"/>
          </a:xfrm>
          <a:prstGeom prst="rect">
            <a:avLst/>
          </a:prstGeom>
        </p:spPr>
        <p:txBody>
          <a:bodyPr vert="horz" wrap="square" lIns="0" tIns="29845" rIns="0" bIns="0" rtlCol="0">
            <a:spAutoFit/>
          </a:bodyPr>
          <a:lstStyle/>
          <a:p>
            <a:pPr marL="58419">
              <a:lnSpc>
                <a:spcPct val="100000"/>
              </a:lnSpc>
              <a:spcBef>
                <a:spcPts val="235"/>
              </a:spcBef>
            </a:pPr>
            <a:r>
              <a:rPr lang="en-IN" sz="2000" b="1" spc="180" dirty="0">
                <a:latin typeface="Arial"/>
                <a:cs typeface="Arial"/>
              </a:rPr>
              <a:t>5</a:t>
            </a:r>
            <a:endParaRPr sz="2000" dirty="0">
              <a:latin typeface="Arial"/>
              <a:cs typeface="Arial"/>
            </a:endParaRPr>
          </a:p>
        </p:txBody>
      </p:sp>
      <p:pic>
        <p:nvPicPr>
          <p:cNvPr id="22" name="Picture 21">
            <a:extLst>
              <a:ext uri="{FF2B5EF4-FFF2-40B4-BE49-F238E27FC236}">
                <a16:creationId xmlns:a16="http://schemas.microsoft.com/office/drawing/2014/main" id="{0B938C7A-B518-4B2F-93A5-2A338A2F00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88" y="1596471"/>
            <a:ext cx="6530354" cy="1429097"/>
          </a:xfrm>
          <a:prstGeom prst="rect">
            <a:avLst/>
          </a:prstGeom>
        </p:spPr>
      </p:pic>
      <p:sp>
        <p:nvSpPr>
          <p:cNvPr id="23" name="TextBox 22">
            <a:extLst>
              <a:ext uri="{FF2B5EF4-FFF2-40B4-BE49-F238E27FC236}">
                <a16:creationId xmlns:a16="http://schemas.microsoft.com/office/drawing/2014/main" id="{91B9DCB5-BD4F-42C2-8787-932FAF967FF8}"/>
              </a:ext>
            </a:extLst>
          </p:cNvPr>
          <p:cNvSpPr txBox="1"/>
          <p:nvPr/>
        </p:nvSpPr>
        <p:spPr>
          <a:xfrm>
            <a:off x="841795" y="3269902"/>
            <a:ext cx="5922010" cy="2246769"/>
          </a:xfrm>
          <a:prstGeom prst="rect">
            <a:avLst/>
          </a:prstGeom>
          <a:noFill/>
        </p:spPr>
        <p:txBody>
          <a:bodyPr wrap="square" rtlCol="0">
            <a:spAutoFit/>
          </a:bodyPr>
          <a:lstStyle/>
          <a:p>
            <a:pPr marL="285750" indent="-285750">
              <a:buFont typeface="Wingdings" panose="05000000000000000000" pitchFamily="2" charset="2"/>
              <a:buChar char="q"/>
            </a:pPr>
            <a:r>
              <a:rPr lang="en-IN" sz="2000" dirty="0"/>
              <a:t>Here I am import the data in python</a:t>
            </a:r>
          </a:p>
          <a:p>
            <a:pPr marL="742950" lvl="1" indent="-285750">
              <a:buFont typeface="Arial" panose="020B0604020202020204" pitchFamily="34" charset="0"/>
              <a:buChar char="•"/>
            </a:pPr>
            <a:r>
              <a:rPr lang="en-IN" sz="2000" dirty="0"/>
              <a:t>Python Libraries Using :-  </a:t>
            </a:r>
          </a:p>
          <a:p>
            <a:pPr marL="1200150" lvl="2" indent="-285750">
              <a:buFont typeface="Courier New" panose="02070309020205020404" pitchFamily="49" charset="0"/>
              <a:buChar char="o"/>
            </a:pPr>
            <a:r>
              <a:rPr lang="en-IN" sz="2000" dirty="0"/>
              <a:t>Pandas</a:t>
            </a:r>
          </a:p>
          <a:p>
            <a:pPr marL="1200150" lvl="2" indent="-285750">
              <a:buFont typeface="Courier New" panose="02070309020205020404" pitchFamily="49" charset="0"/>
              <a:buChar char="o"/>
            </a:pPr>
            <a:r>
              <a:rPr lang="en-IN" sz="2000" dirty="0"/>
              <a:t>Matplotlib</a:t>
            </a:r>
          </a:p>
          <a:p>
            <a:pPr marL="1200150" lvl="2" indent="-285750">
              <a:buFont typeface="Courier New" panose="02070309020205020404" pitchFamily="49" charset="0"/>
              <a:buChar char="o"/>
            </a:pPr>
            <a:r>
              <a:rPr lang="en-IN" sz="2000" dirty="0"/>
              <a:t>Numpy</a:t>
            </a:r>
          </a:p>
          <a:p>
            <a:pPr marL="1200150" lvl="2" indent="-285750">
              <a:buFont typeface="Courier New" panose="02070309020205020404" pitchFamily="49" charset="0"/>
              <a:buChar char="o"/>
            </a:pPr>
            <a:r>
              <a:rPr lang="en-IN" sz="2000" dirty="0"/>
              <a:t>Seaborn</a:t>
            </a:r>
          </a:p>
          <a:p>
            <a:pPr marL="1200150" lvl="2" indent="-285750">
              <a:buFont typeface="Courier New" panose="02070309020205020404" pitchFamily="49" charset="0"/>
              <a:buChar char="o"/>
            </a:pPr>
            <a:r>
              <a:rPr lang="en-IN" sz="2000" dirty="0"/>
              <a:t>Folium		</a:t>
            </a:r>
          </a:p>
        </p:txBody>
      </p:sp>
      <p:pic>
        <p:nvPicPr>
          <p:cNvPr id="25" name="Picture 24">
            <a:extLst>
              <a:ext uri="{FF2B5EF4-FFF2-40B4-BE49-F238E27FC236}">
                <a16:creationId xmlns:a16="http://schemas.microsoft.com/office/drawing/2014/main" id="{7C696F78-F87B-4E1A-AE14-8D1720884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688" y="5502275"/>
            <a:ext cx="6485952" cy="3172460"/>
          </a:xfrm>
          <a:prstGeom prst="rect">
            <a:avLst/>
          </a:prstGeom>
        </p:spPr>
      </p:pic>
      <p:sp>
        <p:nvSpPr>
          <p:cNvPr id="26" name="TextBox 25">
            <a:extLst>
              <a:ext uri="{FF2B5EF4-FFF2-40B4-BE49-F238E27FC236}">
                <a16:creationId xmlns:a16="http://schemas.microsoft.com/office/drawing/2014/main" id="{6944607A-5134-4183-97FF-5BDE574F46F5}"/>
              </a:ext>
            </a:extLst>
          </p:cNvPr>
          <p:cNvSpPr txBox="1"/>
          <p:nvPr/>
        </p:nvSpPr>
        <p:spPr>
          <a:xfrm>
            <a:off x="854666" y="8662035"/>
            <a:ext cx="5666784" cy="707886"/>
          </a:xfrm>
          <a:prstGeom prst="rect">
            <a:avLst/>
          </a:prstGeom>
          <a:noFill/>
        </p:spPr>
        <p:txBody>
          <a:bodyPr wrap="square" rtlCol="0">
            <a:spAutoFit/>
          </a:bodyPr>
          <a:lstStyle/>
          <a:p>
            <a:pPr marL="285750" indent="-285750">
              <a:buFont typeface="Wingdings" panose="05000000000000000000" pitchFamily="2" charset="2"/>
              <a:buChar char="q"/>
            </a:pPr>
            <a:r>
              <a:rPr lang="en-IN" sz="2000" dirty="0"/>
              <a:t>Here we use ‘iloc’ for </a:t>
            </a:r>
            <a:r>
              <a:rPr lang="en-GB" sz="2000" dirty="0"/>
              <a:t>Integer-based indexing and selection in pandas DataFrames.</a:t>
            </a:r>
            <a:endParaRPr lang="en-IN" sz="2000" dirty="0"/>
          </a:p>
        </p:txBody>
      </p:sp>
      <p:sp>
        <p:nvSpPr>
          <p:cNvPr id="5" name="TextBox 4">
            <a:extLst>
              <a:ext uri="{FF2B5EF4-FFF2-40B4-BE49-F238E27FC236}">
                <a16:creationId xmlns:a16="http://schemas.microsoft.com/office/drawing/2014/main" id="{26AE835B-050C-40B0-93F0-3936069D1E05}"/>
              </a:ext>
            </a:extLst>
          </p:cNvPr>
          <p:cNvSpPr txBox="1"/>
          <p:nvPr/>
        </p:nvSpPr>
        <p:spPr>
          <a:xfrm>
            <a:off x="639064" y="475239"/>
            <a:ext cx="6485951" cy="769441"/>
          </a:xfrm>
          <a:prstGeom prst="rect">
            <a:avLst/>
          </a:prstGeom>
          <a:noFill/>
        </p:spPr>
        <p:txBody>
          <a:bodyPr wrap="square" rtlCol="0">
            <a:spAutoFit/>
          </a:bodyPr>
          <a:lstStyle/>
          <a:p>
            <a:r>
              <a:rPr lang="en-IN" sz="4400" b="1" dirty="0">
                <a:latin typeface="Times New Roman" panose="02020603050405020304" pitchFamily="18" charset="0"/>
                <a:cs typeface="Times New Roman" panose="02020603050405020304" pitchFamily="18" charset="0"/>
              </a:rPr>
              <a:t>FINDING – IN Python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557134" cy="10687685"/>
          </a:xfrm>
          <a:custGeom>
            <a:avLst/>
            <a:gdLst/>
            <a:ahLst/>
            <a:cxnLst/>
            <a:rect l="l" t="t" r="r" b="b"/>
            <a:pathLst>
              <a:path w="7557134" h="10687685">
                <a:moveTo>
                  <a:pt x="7556509" y="10687606"/>
                </a:moveTo>
                <a:lnTo>
                  <a:pt x="0" y="10687606"/>
                </a:lnTo>
                <a:lnTo>
                  <a:pt x="0" y="0"/>
                </a:lnTo>
                <a:lnTo>
                  <a:pt x="7556509" y="0"/>
                </a:lnTo>
                <a:lnTo>
                  <a:pt x="7556509" y="10687606"/>
                </a:lnTo>
                <a:close/>
              </a:path>
            </a:pathLst>
          </a:custGeom>
          <a:solidFill>
            <a:srgbClr val="5E94CB"/>
          </a:solidFill>
        </p:spPr>
        <p:txBody>
          <a:bodyPr wrap="square" lIns="0" tIns="0" rIns="0" bIns="0" rtlCol="0"/>
          <a:lstStyle/>
          <a:p>
            <a:endParaRPr/>
          </a:p>
        </p:txBody>
      </p:sp>
      <p:grpSp>
        <p:nvGrpSpPr>
          <p:cNvPr id="3" name="object 3"/>
          <p:cNvGrpSpPr/>
          <p:nvPr/>
        </p:nvGrpSpPr>
        <p:grpSpPr>
          <a:xfrm>
            <a:off x="0" y="0"/>
            <a:ext cx="7556500" cy="10683240"/>
            <a:chOff x="0" y="0"/>
            <a:chExt cx="7556500" cy="10683240"/>
          </a:xfrm>
        </p:grpSpPr>
        <p:sp>
          <p:nvSpPr>
            <p:cNvPr id="4" name="object 4"/>
            <p:cNvSpPr/>
            <p:nvPr/>
          </p:nvSpPr>
          <p:spPr>
            <a:xfrm>
              <a:off x="481004" y="636096"/>
              <a:ext cx="6591934" cy="9410065"/>
            </a:xfrm>
            <a:custGeom>
              <a:avLst/>
              <a:gdLst/>
              <a:ahLst/>
              <a:cxnLst/>
              <a:rect l="l" t="t" r="r" b="b"/>
              <a:pathLst>
                <a:path w="6591934" h="9410065">
                  <a:moveTo>
                    <a:pt x="6591635" y="9409612"/>
                  </a:moveTo>
                  <a:lnTo>
                    <a:pt x="0" y="9409612"/>
                  </a:lnTo>
                  <a:lnTo>
                    <a:pt x="0" y="0"/>
                  </a:lnTo>
                  <a:lnTo>
                    <a:pt x="6591635" y="0"/>
                  </a:lnTo>
                  <a:lnTo>
                    <a:pt x="6591635" y="9409612"/>
                  </a:lnTo>
                  <a:close/>
                </a:path>
              </a:pathLst>
            </a:custGeom>
            <a:solidFill>
              <a:srgbClr val="FFFFFF"/>
            </a:solidFill>
          </p:spPr>
          <p:txBody>
            <a:bodyPr wrap="square" lIns="0" tIns="0" rIns="0" bIns="0" rtlCol="0"/>
            <a:lstStyle/>
            <a:p>
              <a:endParaRPr/>
            </a:p>
          </p:txBody>
        </p:sp>
        <p:sp>
          <p:nvSpPr>
            <p:cNvPr id="5" name="object 5"/>
            <p:cNvSpPr/>
            <p:nvPr/>
          </p:nvSpPr>
          <p:spPr>
            <a:xfrm>
              <a:off x="0" y="0"/>
              <a:ext cx="3307598" cy="141116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254429" y="9208017"/>
              <a:ext cx="3301563" cy="147513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002133" y="8880320"/>
              <a:ext cx="1446583" cy="1798709"/>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883574" y="2126007"/>
              <a:ext cx="85653" cy="85653"/>
            </a:xfrm>
            <a:prstGeom prst="rect">
              <a:avLst/>
            </a:prstGeom>
            <a:blipFill>
              <a:blip r:embed="rId5" cstate="print"/>
              <a:stretch>
                <a:fillRect/>
              </a:stretch>
            </a:blipFill>
          </p:spPr>
          <p:txBody>
            <a:bodyPr wrap="square" lIns="0" tIns="0" rIns="0" bIns="0" rtlCol="0"/>
            <a:lstStyle/>
            <a:p>
              <a:endParaRPr/>
            </a:p>
          </p:txBody>
        </p:sp>
      </p:grpSp>
      <p:sp>
        <p:nvSpPr>
          <p:cNvPr id="9" name="object 9"/>
          <p:cNvSpPr txBox="1"/>
          <p:nvPr/>
        </p:nvSpPr>
        <p:spPr>
          <a:xfrm>
            <a:off x="680534" y="1992822"/>
            <a:ext cx="6191885" cy="6316345"/>
          </a:xfrm>
          <a:prstGeom prst="rect">
            <a:avLst/>
          </a:prstGeom>
        </p:spPr>
        <p:txBody>
          <a:bodyPr vert="horz" wrap="square" lIns="0" tIns="12065" rIns="0" bIns="0" rtlCol="0">
            <a:spAutoFit/>
          </a:bodyPr>
          <a:lstStyle/>
          <a:p>
            <a:pPr marL="443865">
              <a:lnSpc>
                <a:spcPct val="100000"/>
              </a:lnSpc>
              <a:spcBef>
                <a:spcPts val="95"/>
              </a:spcBef>
            </a:pPr>
            <a:r>
              <a:rPr sz="2000" spc="-90" dirty="0">
                <a:latin typeface="Arial Black"/>
                <a:cs typeface="Arial Black"/>
              </a:rPr>
              <a:t>Throughput:</a:t>
            </a:r>
            <a:endParaRPr sz="2000">
              <a:latin typeface="Arial Black"/>
              <a:cs typeface="Arial Black"/>
            </a:endParaRPr>
          </a:p>
          <a:p>
            <a:pPr>
              <a:lnSpc>
                <a:spcPct val="100000"/>
              </a:lnSpc>
              <a:spcBef>
                <a:spcPts val="25"/>
              </a:spcBef>
            </a:pPr>
            <a:endParaRPr sz="1950">
              <a:latin typeface="Arial Black"/>
              <a:cs typeface="Arial Black"/>
            </a:endParaRPr>
          </a:p>
          <a:p>
            <a:pPr marL="12700" marR="5080">
              <a:lnSpc>
                <a:spcPct val="115500"/>
              </a:lnSpc>
            </a:pPr>
            <a:r>
              <a:rPr sz="2000" spc="-204" dirty="0">
                <a:latin typeface="Arial Black"/>
                <a:cs typeface="Arial Black"/>
              </a:rPr>
              <a:t>It </a:t>
            </a:r>
            <a:r>
              <a:rPr sz="2000" spc="-150" dirty="0">
                <a:latin typeface="Arial Black"/>
                <a:cs typeface="Arial Black"/>
              </a:rPr>
              <a:t>is </a:t>
            </a:r>
            <a:r>
              <a:rPr sz="2000" spc="-100" dirty="0">
                <a:latin typeface="Arial Black"/>
                <a:cs typeface="Arial Black"/>
              </a:rPr>
              <a:t>the no. </a:t>
            </a:r>
            <a:r>
              <a:rPr sz="2000" spc="-90" dirty="0">
                <a:latin typeface="Arial Black"/>
                <a:cs typeface="Arial Black"/>
              </a:rPr>
              <a:t>of </a:t>
            </a:r>
            <a:r>
              <a:rPr sz="2000" spc="-110" dirty="0">
                <a:latin typeface="Arial Black"/>
                <a:cs typeface="Arial Black"/>
              </a:rPr>
              <a:t>events </a:t>
            </a:r>
            <a:r>
              <a:rPr sz="2000" spc="-35" dirty="0">
                <a:latin typeface="Arial Black"/>
                <a:cs typeface="Arial Black"/>
              </a:rPr>
              <a:t>happening </a:t>
            </a:r>
            <a:r>
              <a:rPr sz="2000" spc="-75" dirty="0">
                <a:latin typeface="Arial Black"/>
                <a:cs typeface="Arial Black"/>
              </a:rPr>
              <a:t>per </a:t>
            </a:r>
            <a:r>
              <a:rPr sz="2000" spc="-100" dirty="0">
                <a:latin typeface="Arial Black"/>
                <a:cs typeface="Arial Black"/>
              </a:rPr>
              <a:t>second.  </a:t>
            </a:r>
            <a:r>
              <a:rPr sz="2000" spc="-190" dirty="0">
                <a:latin typeface="Arial Black"/>
                <a:cs typeface="Arial Black"/>
              </a:rPr>
              <a:t>Let’s </a:t>
            </a:r>
            <a:r>
              <a:rPr sz="2000" spc="-70" dirty="0">
                <a:latin typeface="Arial Black"/>
                <a:cs typeface="Arial Black"/>
              </a:rPr>
              <a:t>say </a:t>
            </a:r>
            <a:r>
              <a:rPr sz="2000" spc="-100" dirty="0">
                <a:latin typeface="Arial Black"/>
                <a:cs typeface="Arial Black"/>
              </a:rPr>
              <a:t>the </a:t>
            </a:r>
            <a:r>
              <a:rPr sz="2000" spc="-45" dirty="0">
                <a:latin typeface="Arial Black"/>
                <a:cs typeface="Arial Black"/>
              </a:rPr>
              <a:t>above </a:t>
            </a:r>
            <a:r>
              <a:rPr sz="2000" spc="-100" dirty="0">
                <a:latin typeface="Arial Black"/>
                <a:cs typeface="Arial Black"/>
              </a:rPr>
              <a:t>metric </a:t>
            </a:r>
            <a:r>
              <a:rPr sz="2000" spc="-150" dirty="0">
                <a:latin typeface="Arial Black"/>
                <a:cs typeface="Arial Black"/>
              </a:rPr>
              <a:t>is </a:t>
            </a:r>
            <a:r>
              <a:rPr sz="2000" spc="-85" dirty="0">
                <a:latin typeface="Arial Black"/>
                <a:cs typeface="Arial Black"/>
              </a:rPr>
              <a:t>called </a:t>
            </a:r>
            <a:r>
              <a:rPr sz="2000" spc="-75" dirty="0">
                <a:latin typeface="Arial Black"/>
                <a:cs typeface="Arial Black"/>
              </a:rPr>
              <a:t>throughput.  </a:t>
            </a:r>
            <a:r>
              <a:rPr sz="2000" spc="-80" dirty="0">
                <a:latin typeface="Arial Black"/>
                <a:cs typeface="Arial Black"/>
              </a:rPr>
              <a:t>Calculate </a:t>
            </a:r>
            <a:r>
              <a:rPr sz="2000" spc="-220" dirty="0">
                <a:latin typeface="Arial Black"/>
                <a:cs typeface="Arial Black"/>
              </a:rPr>
              <a:t>7 </a:t>
            </a:r>
            <a:r>
              <a:rPr sz="2000" spc="-10" dirty="0">
                <a:latin typeface="Arial Black"/>
                <a:cs typeface="Arial Black"/>
              </a:rPr>
              <a:t>day </a:t>
            </a:r>
            <a:r>
              <a:rPr sz="2000" spc="-95" dirty="0">
                <a:latin typeface="Arial Black"/>
                <a:cs typeface="Arial Black"/>
              </a:rPr>
              <a:t>rolling</a:t>
            </a:r>
            <a:r>
              <a:rPr sz="2000" spc="-300" dirty="0">
                <a:latin typeface="Arial Black"/>
                <a:cs typeface="Arial Black"/>
              </a:rPr>
              <a:t> </a:t>
            </a:r>
            <a:r>
              <a:rPr sz="2000" spc="-70" dirty="0">
                <a:latin typeface="Arial Black"/>
                <a:cs typeface="Arial Black"/>
              </a:rPr>
              <a:t>average.</a:t>
            </a:r>
            <a:endParaRPr sz="2000">
              <a:latin typeface="Arial Black"/>
              <a:cs typeface="Arial Black"/>
            </a:endParaRPr>
          </a:p>
          <a:p>
            <a:pPr>
              <a:lnSpc>
                <a:spcPct val="100000"/>
              </a:lnSpc>
              <a:spcBef>
                <a:spcPts val="40"/>
              </a:spcBef>
            </a:pPr>
            <a:endParaRPr sz="2200">
              <a:latin typeface="Arial Black"/>
              <a:cs typeface="Arial Black"/>
            </a:endParaRPr>
          </a:p>
          <a:p>
            <a:pPr marL="12700">
              <a:lnSpc>
                <a:spcPct val="100000"/>
              </a:lnSpc>
              <a:spcBef>
                <a:spcPts val="5"/>
              </a:spcBef>
            </a:pPr>
            <a:r>
              <a:rPr sz="2000" b="1" spc="-70" dirty="0">
                <a:latin typeface="Arial"/>
                <a:cs typeface="Arial"/>
              </a:rPr>
              <a:t>CODE:</a:t>
            </a:r>
            <a:endParaRPr sz="2000">
              <a:latin typeface="Arial"/>
              <a:cs typeface="Arial"/>
            </a:endParaRPr>
          </a:p>
          <a:p>
            <a:pPr>
              <a:lnSpc>
                <a:spcPct val="100000"/>
              </a:lnSpc>
              <a:spcBef>
                <a:spcPts val="10"/>
              </a:spcBef>
            </a:pPr>
            <a:endParaRPr sz="2400">
              <a:latin typeface="Arial"/>
              <a:cs typeface="Arial"/>
            </a:endParaRPr>
          </a:p>
          <a:p>
            <a:pPr marL="12700" marR="92075">
              <a:lnSpc>
                <a:spcPct val="115500"/>
              </a:lnSpc>
            </a:pPr>
            <a:r>
              <a:rPr sz="2000" spc="-310" dirty="0">
                <a:latin typeface="Arial Black"/>
                <a:cs typeface="Arial Black"/>
              </a:rPr>
              <a:t>SELECT </a:t>
            </a:r>
            <a:r>
              <a:rPr sz="2000" spc="-80" dirty="0">
                <a:latin typeface="Arial Black"/>
                <a:cs typeface="Arial Black"/>
              </a:rPr>
              <a:t>a.ds </a:t>
            </a:r>
            <a:r>
              <a:rPr sz="2000" spc="-220" dirty="0">
                <a:latin typeface="Arial Black"/>
                <a:cs typeface="Arial Black"/>
              </a:rPr>
              <a:t>, </a:t>
            </a:r>
            <a:r>
              <a:rPr sz="2000" spc="-55" dirty="0">
                <a:latin typeface="Arial Black"/>
                <a:cs typeface="Arial Black"/>
              </a:rPr>
              <a:t>a.event_count, </a:t>
            </a:r>
            <a:r>
              <a:rPr sz="2000" dirty="0">
                <a:latin typeface="Arial Black"/>
                <a:cs typeface="Arial Black"/>
              </a:rPr>
              <a:t>avg(event_count)  </a:t>
            </a:r>
            <a:r>
              <a:rPr sz="2000" spc="-160" dirty="0">
                <a:latin typeface="Arial Black"/>
                <a:cs typeface="Arial Black"/>
              </a:rPr>
              <a:t>OVER(ROWS </a:t>
            </a:r>
            <a:r>
              <a:rPr sz="2000" spc="-300" dirty="0">
                <a:latin typeface="Arial Black"/>
                <a:cs typeface="Arial Black"/>
              </a:rPr>
              <a:t>BETWEEN </a:t>
            </a:r>
            <a:r>
              <a:rPr sz="2000" spc="-55" dirty="0">
                <a:latin typeface="Arial Black"/>
                <a:cs typeface="Arial Black"/>
              </a:rPr>
              <a:t>6 </a:t>
            </a:r>
            <a:r>
              <a:rPr sz="2000" spc="-240" dirty="0">
                <a:latin typeface="Arial Black"/>
                <a:cs typeface="Arial Black"/>
              </a:rPr>
              <a:t>PRECEDING </a:t>
            </a:r>
            <a:r>
              <a:rPr sz="2000" spc="-180" dirty="0">
                <a:latin typeface="Arial Black"/>
                <a:cs typeface="Arial Black"/>
              </a:rPr>
              <a:t>AND  </a:t>
            </a:r>
            <a:r>
              <a:rPr sz="2000" spc="-270" dirty="0">
                <a:latin typeface="Arial Black"/>
                <a:cs typeface="Arial Black"/>
              </a:rPr>
              <a:t>CURRENT </a:t>
            </a:r>
            <a:r>
              <a:rPr sz="2000" spc="-55" dirty="0">
                <a:latin typeface="Arial Black"/>
                <a:cs typeface="Arial Black"/>
              </a:rPr>
              <a:t>ROW)</a:t>
            </a:r>
            <a:r>
              <a:rPr sz="2000" spc="-35" dirty="0">
                <a:latin typeface="Arial Black"/>
                <a:cs typeface="Arial Black"/>
              </a:rPr>
              <a:t> </a:t>
            </a:r>
            <a:r>
              <a:rPr sz="2000" spc="-70" dirty="0">
                <a:latin typeface="Arial Black"/>
                <a:cs typeface="Arial Black"/>
              </a:rPr>
              <a:t>as</a:t>
            </a:r>
            <a:endParaRPr sz="2000">
              <a:latin typeface="Arial Black"/>
              <a:cs typeface="Arial Black"/>
            </a:endParaRPr>
          </a:p>
          <a:p>
            <a:pPr marL="12700" marR="2965450">
              <a:lnSpc>
                <a:spcPct val="115500"/>
              </a:lnSpc>
            </a:pPr>
            <a:r>
              <a:rPr sz="2000" spc="15" dirty="0">
                <a:latin typeface="Arial Black"/>
                <a:cs typeface="Arial Black"/>
              </a:rPr>
              <a:t>a</a:t>
            </a:r>
            <a:r>
              <a:rPr sz="2000" spc="-80" dirty="0">
                <a:latin typeface="Arial Black"/>
                <a:cs typeface="Arial Black"/>
              </a:rPr>
              <a:t>v</a:t>
            </a:r>
            <a:r>
              <a:rPr sz="2000" spc="15" dirty="0">
                <a:latin typeface="Arial Black"/>
                <a:cs typeface="Arial Black"/>
              </a:rPr>
              <a:t>g</a:t>
            </a:r>
            <a:r>
              <a:rPr sz="2000" spc="585" dirty="0">
                <a:latin typeface="Arial Black"/>
                <a:cs typeface="Arial Black"/>
              </a:rPr>
              <a:t>_</a:t>
            </a:r>
            <a:r>
              <a:rPr sz="2000" spc="-225" dirty="0">
                <a:latin typeface="Arial Black"/>
                <a:cs typeface="Arial Black"/>
              </a:rPr>
              <a:t>7</a:t>
            </a:r>
            <a:r>
              <a:rPr sz="2000" spc="-145" dirty="0">
                <a:latin typeface="Arial Black"/>
                <a:cs typeface="Arial Black"/>
              </a:rPr>
              <a:t>D</a:t>
            </a:r>
            <a:r>
              <a:rPr sz="2000" spc="-170" dirty="0">
                <a:latin typeface="Arial Black"/>
                <a:cs typeface="Arial Black"/>
              </a:rPr>
              <a:t>A</a:t>
            </a:r>
            <a:r>
              <a:rPr sz="2000" spc="-355" dirty="0">
                <a:latin typeface="Arial Black"/>
                <a:cs typeface="Arial Black"/>
              </a:rPr>
              <a:t>Y</a:t>
            </a:r>
            <a:r>
              <a:rPr sz="2000" spc="585" dirty="0">
                <a:latin typeface="Arial Black"/>
                <a:cs typeface="Arial Black"/>
              </a:rPr>
              <a:t>_</a:t>
            </a:r>
            <a:r>
              <a:rPr sz="2000" spc="-110" dirty="0">
                <a:latin typeface="Arial Black"/>
                <a:cs typeface="Arial Black"/>
              </a:rPr>
              <a:t>e</a:t>
            </a:r>
            <a:r>
              <a:rPr sz="2000" spc="-80" dirty="0">
                <a:latin typeface="Arial Black"/>
                <a:cs typeface="Arial Black"/>
              </a:rPr>
              <a:t>v</a:t>
            </a:r>
            <a:r>
              <a:rPr sz="2000" spc="-110" dirty="0">
                <a:latin typeface="Arial Black"/>
                <a:cs typeface="Arial Black"/>
              </a:rPr>
              <a:t>e</a:t>
            </a:r>
            <a:r>
              <a:rPr sz="2000" spc="-45" dirty="0">
                <a:latin typeface="Arial Black"/>
                <a:cs typeface="Arial Black"/>
              </a:rPr>
              <a:t>n</a:t>
            </a:r>
            <a:r>
              <a:rPr sz="2000" spc="-150" dirty="0">
                <a:latin typeface="Arial Black"/>
                <a:cs typeface="Arial Black"/>
              </a:rPr>
              <a:t>t</a:t>
            </a:r>
            <a:r>
              <a:rPr sz="2000" spc="585" dirty="0">
                <a:latin typeface="Arial Black"/>
                <a:cs typeface="Arial Black"/>
              </a:rPr>
              <a:t>_</a:t>
            </a:r>
            <a:r>
              <a:rPr sz="2000" spc="-145" dirty="0">
                <a:latin typeface="Arial Black"/>
                <a:cs typeface="Arial Black"/>
              </a:rPr>
              <a:t>c</a:t>
            </a:r>
            <a:r>
              <a:rPr sz="2000" spc="-65" dirty="0">
                <a:latin typeface="Arial Black"/>
                <a:cs typeface="Arial Black"/>
              </a:rPr>
              <a:t>o</a:t>
            </a:r>
            <a:r>
              <a:rPr sz="2000" spc="-45" dirty="0">
                <a:latin typeface="Arial Black"/>
                <a:cs typeface="Arial Black"/>
              </a:rPr>
              <a:t>un</a:t>
            </a:r>
            <a:r>
              <a:rPr sz="2000" spc="-125" dirty="0">
                <a:latin typeface="Arial Black"/>
                <a:cs typeface="Arial Black"/>
              </a:rPr>
              <a:t>t  </a:t>
            </a:r>
            <a:r>
              <a:rPr sz="2000" spc="-135" dirty="0">
                <a:latin typeface="Arial Black"/>
                <a:cs typeface="Arial Black"/>
              </a:rPr>
              <a:t>FROM(select</a:t>
            </a:r>
            <a:endParaRPr sz="2000">
              <a:latin typeface="Arial Black"/>
              <a:cs typeface="Arial Black"/>
            </a:endParaRPr>
          </a:p>
          <a:p>
            <a:pPr marL="12700" marR="1871345">
              <a:lnSpc>
                <a:spcPct val="115500"/>
              </a:lnSpc>
              <a:spcBef>
                <a:spcPts val="5"/>
              </a:spcBef>
            </a:pPr>
            <a:r>
              <a:rPr sz="2000" spc="-70" dirty="0">
                <a:latin typeface="Arial Black"/>
                <a:cs typeface="Arial Black"/>
              </a:rPr>
              <a:t>ds </a:t>
            </a:r>
            <a:r>
              <a:rPr sz="2000" spc="-220" dirty="0">
                <a:latin typeface="Arial Black"/>
                <a:cs typeface="Arial Black"/>
              </a:rPr>
              <a:t>, </a:t>
            </a:r>
            <a:r>
              <a:rPr sz="2000" spc="-45" dirty="0">
                <a:latin typeface="Arial Black"/>
                <a:cs typeface="Arial Black"/>
              </a:rPr>
              <a:t>count(event) </a:t>
            </a:r>
            <a:r>
              <a:rPr sz="2000" spc="-70" dirty="0">
                <a:latin typeface="Arial Black"/>
                <a:cs typeface="Arial Black"/>
              </a:rPr>
              <a:t>as</a:t>
            </a:r>
            <a:r>
              <a:rPr sz="2000" spc="-330" dirty="0">
                <a:latin typeface="Arial Black"/>
                <a:cs typeface="Arial Black"/>
              </a:rPr>
              <a:t> </a:t>
            </a:r>
            <a:r>
              <a:rPr sz="2000" spc="-30" dirty="0">
                <a:latin typeface="Arial Black"/>
                <a:cs typeface="Arial Black"/>
              </a:rPr>
              <a:t>event_count  </a:t>
            </a:r>
            <a:r>
              <a:rPr sz="2000" spc="-210" dirty="0">
                <a:latin typeface="Arial Black"/>
                <a:cs typeface="Arial Black"/>
              </a:rPr>
              <a:t>FROM</a:t>
            </a:r>
            <a:endParaRPr sz="2000">
              <a:latin typeface="Arial Black"/>
              <a:cs typeface="Arial Black"/>
            </a:endParaRPr>
          </a:p>
          <a:p>
            <a:pPr marL="12700" marR="4223385">
              <a:lnSpc>
                <a:spcPct val="115500"/>
              </a:lnSpc>
            </a:pPr>
            <a:r>
              <a:rPr sz="2000" spc="35" dirty="0">
                <a:latin typeface="Arial Black"/>
                <a:cs typeface="Arial Black"/>
              </a:rPr>
              <a:t>job_data  </a:t>
            </a:r>
            <a:r>
              <a:rPr sz="2000" spc="-220" dirty="0">
                <a:latin typeface="Arial Black"/>
                <a:cs typeface="Arial Black"/>
              </a:rPr>
              <a:t>GROUP </a:t>
            </a:r>
            <a:r>
              <a:rPr sz="2000" spc="-325" dirty="0">
                <a:latin typeface="Arial Black"/>
                <a:cs typeface="Arial Black"/>
              </a:rPr>
              <a:t>BY </a:t>
            </a:r>
            <a:r>
              <a:rPr sz="2000" spc="-70" dirty="0">
                <a:latin typeface="Arial Black"/>
                <a:cs typeface="Arial Black"/>
              </a:rPr>
              <a:t>ds  </a:t>
            </a:r>
            <a:r>
              <a:rPr sz="2000" spc="-250" dirty="0">
                <a:latin typeface="Arial Black"/>
                <a:cs typeface="Arial Black"/>
              </a:rPr>
              <a:t>ORDER </a:t>
            </a:r>
            <a:r>
              <a:rPr sz="2000" spc="-325" dirty="0">
                <a:latin typeface="Arial Black"/>
                <a:cs typeface="Arial Black"/>
              </a:rPr>
              <a:t>BY </a:t>
            </a:r>
            <a:r>
              <a:rPr sz="2000" spc="20" dirty="0">
                <a:latin typeface="Arial Black"/>
                <a:cs typeface="Arial Black"/>
              </a:rPr>
              <a:t>ds)</a:t>
            </a:r>
            <a:r>
              <a:rPr sz="2000" spc="-305" dirty="0">
                <a:latin typeface="Arial Black"/>
                <a:cs typeface="Arial Black"/>
              </a:rPr>
              <a:t> </a:t>
            </a:r>
            <a:r>
              <a:rPr sz="2000" spc="20" dirty="0">
                <a:latin typeface="Arial Black"/>
                <a:cs typeface="Arial Black"/>
              </a:rPr>
              <a:t>a</a:t>
            </a:r>
            <a:endParaRPr sz="2000">
              <a:latin typeface="Arial Black"/>
              <a:cs typeface="Arial Black"/>
            </a:endParaRPr>
          </a:p>
        </p:txBody>
      </p:sp>
      <p:sp>
        <p:nvSpPr>
          <p:cNvPr id="11" name="object 11"/>
          <p:cNvSpPr txBox="1"/>
          <p:nvPr/>
        </p:nvSpPr>
        <p:spPr>
          <a:xfrm>
            <a:off x="6984644" y="10066466"/>
            <a:ext cx="240029" cy="371475"/>
          </a:xfrm>
          <a:prstGeom prst="rect">
            <a:avLst/>
          </a:prstGeom>
        </p:spPr>
        <p:txBody>
          <a:bodyPr vert="horz" wrap="square" lIns="0" tIns="29845" rIns="0" bIns="0" rtlCol="0">
            <a:spAutoFit/>
          </a:bodyPr>
          <a:lstStyle/>
          <a:p>
            <a:pPr marL="38100">
              <a:lnSpc>
                <a:spcPct val="100000"/>
              </a:lnSpc>
              <a:spcBef>
                <a:spcPts val="235"/>
              </a:spcBef>
            </a:pPr>
            <a:r>
              <a:rPr sz="2000" b="1" spc="175" dirty="0">
                <a:latin typeface="Arial"/>
                <a:cs typeface="Arial"/>
              </a:rPr>
              <a:t>7</a:t>
            </a:r>
            <a:endParaRPr sz="2000">
              <a:latin typeface="Arial"/>
              <a:cs typeface="Arial"/>
            </a:endParaRPr>
          </a:p>
        </p:txBody>
      </p:sp>
      <p:sp>
        <p:nvSpPr>
          <p:cNvPr id="10" name="object 10"/>
          <p:cNvSpPr txBox="1">
            <a:spLocks noGrp="1"/>
          </p:cNvSpPr>
          <p:nvPr>
            <p:ph type="title"/>
          </p:nvPr>
        </p:nvSpPr>
        <p:spPr>
          <a:xfrm>
            <a:off x="1020162" y="821300"/>
            <a:ext cx="3248025" cy="695325"/>
          </a:xfrm>
          <a:prstGeom prst="rect">
            <a:avLst/>
          </a:prstGeom>
        </p:spPr>
        <p:txBody>
          <a:bodyPr vert="horz" wrap="square" lIns="0" tIns="12065" rIns="0" bIns="0" rtlCol="0">
            <a:spAutoFit/>
          </a:bodyPr>
          <a:lstStyle/>
          <a:p>
            <a:pPr marL="12700">
              <a:lnSpc>
                <a:spcPct val="100000"/>
              </a:lnSpc>
              <a:spcBef>
                <a:spcPts val="95"/>
              </a:spcBef>
            </a:pPr>
            <a:r>
              <a:rPr sz="4400" b="0" spc="-484" dirty="0">
                <a:solidFill>
                  <a:srgbClr val="000000"/>
                </a:solidFill>
                <a:latin typeface="Arial Black"/>
                <a:cs typeface="Arial Black"/>
              </a:rPr>
              <a:t>FINDING </a:t>
            </a:r>
            <a:r>
              <a:rPr sz="4400" b="0" spc="910" dirty="0">
                <a:solidFill>
                  <a:srgbClr val="000000"/>
                </a:solidFill>
                <a:latin typeface="Arial Black"/>
                <a:cs typeface="Arial Black"/>
              </a:rPr>
              <a:t>–</a:t>
            </a:r>
            <a:r>
              <a:rPr sz="4400" b="0" spc="-235" dirty="0">
                <a:solidFill>
                  <a:srgbClr val="000000"/>
                </a:solidFill>
                <a:latin typeface="Arial Black"/>
                <a:cs typeface="Arial Black"/>
              </a:rPr>
              <a:t> </a:t>
            </a:r>
            <a:r>
              <a:rPr sz="4400" b="0" spc="-400" dirty="0">
                <a:solidFill>
                  <a:srgbClr val="000000"/>
                </a:solidFill>
                <a:latin typeface="Arial Black"/>
                <a:cs typeface="Arial Black"/>
              </a:rPr>
              <a:t>2</a:t>
            </a:r>
            <a:endParaRPr sz="4400">
              <a:latin typeface="Arial Black"/>
              <a:cs typeface="Arial Black"/>
            </a:endParaRPr>
          </a:p>
        </p:txBody>
      </p:sp>
      <p:grpSp>
        <p:nvGrpSpPr>
          <p:cNvPr id="12" name="object 2">
            <a:extLst>
              <a:ext uri="{FF2B5EF4-FFF2-40B4-BE49-F238E27FC236}">
                <a16:creationId xmlns:a16="http://schemas.microsoft.com/office/drawing/2014/main" id="{FE57F440-F8A6-4E7F-89E1-B21DF1DBB0F5}"/>
              </a:ext>
            </a:extLst>
          </p:cNvPr>
          <p:cNvGrpSpPr/>
          <p:nvPr/>
        </p:nvGrpSpPr>
        <p:grpSpPr>
          <a:xfrm>
            <a:off x="-21716" y="28028"/>
            <a:ext cx="7577707" cy="10687597"/>
            <a:chOff x="-21716" y="0"/>
            <a:chExt cx="7577707" cy="10687597"/>
          </a:xfrm>
        </p:grpSpPr>
        <p:sp>
          <p:nvSpPr>
            <p:cNvPr id="13" name="object 3">
              <a:extLst>
                <a:ext uri="{FF2B5EF4-FFF2-40B4-BE49-F238E27FC236}">
                  <a16:creationId xmlns:a16="http://schemas.microsoft.com/office/drawing/2014/main" id="{B3AC4995-1662-45EB-926A-34CC342F7027}"/>
                </a:ext>
              </a:extLst>
            </p:cNvPr>
            <p:cNvSpPr/>
            <p:nvPr/>
          </p:nvSpPr>
          <p:spPr>
            <a:xfrm>
              <a:off x="0" y="0"/>
              <a:ext cx="7555991" cy="10687597"/>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dirty="0"/>
            </a:p>
          </p:txBody>
        </p:sp>
        <p:sp>
          <p:nvSpPr>
            <p:cNvPr id="14" name="object 4">
              <a:extLst>
                <a:ext uri="{FF2B5EF4-FFF2-40B4-BE49-F238E27FC236}">
                  <a16:creationId xmlns:a16="http://schemas.microsoft.com/office/drawing/2014/main" id="{D8C81890-2182-4EB4-9AAE-49675997AEEC}"/>
                </a:ext>
              </a:extLst>
            </p:cNvPr>
            <p:cNvSpPr/>
            <p:nvPr/>
          </p:nvSpPr>
          <p:spPr>
            <a:xfrm>
              <a:off x="276479" y="361009"/>
              <a:ext cx="6997065" cy="9964420"/>
            </a:xfrm>
            <a:custGeom>
              <a:avLst/>
              <a:gdLst/>
              <a:ahLst/>
              <a:cxnLst/>
              <a:rect l="l" t="t" r="r" b="b"/>
              <a:pathLst>
                <a:path w="6997065" h="9964420">
                  <a:moveTo>
                    <a:pt x="6996506" y="0"/>
                  </a:moveTo>
                  <a:lnTo>
                    <a:pt x="0" y="0"/>
                  </a:lnTo>
                  <a:lnTo>
                    <a:pt x="0" y="20332"/>
                  </a:lnTo>
                  <a:lnTo>
                    <a:pt x="0" y="9943782"/>
                  </a:lnTo>
                  <a:lnTo>
                    <a:pt x="0" y="9964115"/>
                  </a:lnTo>
                  <a:lnTo>
                    <a:pt x="6996506" y="9964115"/>
                  </a:lnTo>
                  <a:lnTo>
                    <a:pt x="6996506" y="9943782"/>
                  </a:lnTo>
                  <a:lnTo>
                    <a:pt x="20243" y="9943782"/>
                  </a:lnTo>
                  <a:lnTo>
                    <a:pt x="20243" y="20332"/>
                  </a:lnTo>
                  <a:lnTo>
                    <a:pt x="6976262" y="20332"/>
                  </a:lnTo>
                  <a:lnTo>
                    <a:pt x="6976262" y="9943452"/>
                  </a:lnTo>
                  <a:lnTo>
                    <a:pt x="6996506" y="9943452"/>
                  </a:lnTo>
                  <a:lnTo>
                    <a:pt x="6996506" y="20332"/>
                  </a:lnTo>
                  <a:lnTo>
                    <a:pt x="6996506" y="0"/>
                  </a:lnTo>
                  <a:close/>
                </a:path>
              </a:pathLst>
            </a:cu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a:p>
          </p:txBody>
        </p:sp>
        <p:sp>
          <p:nvSpPr>
            <p:cNvPr id="15" name="object 6">
              <a:extLst>
                <a:ext uri="{FF2B5EF4-FFF2-40B4-BE49-F238E27FC236}">
                  <a16:creationId xmlns:a16="http://schemas.microsoft.com/office/drawing/2014/main" id="{AD6DEA60-66EF-4DD6-962F-83915F6500E5}"/>
                </a:ext>
              </a:extLst>
            </p:cNvPr>
            <p:cNvSpPr/>
            <p:nvPr/>
          </p:nvSpPr>
          <p:spPr>
            <a:xfrm>
              <a:off x="-21716" y="10122447"/>
              <a:ext cx="5922010" cy="27940"/>
            </a:xfrm>
            <a:custGeom>
              <a:avLst/>
              <a:gdLst/>
              <a:ahLst/>
              <a:cxnLst/>
              <a:rect l="l" t="t" r="r" b="b"/>
              <a:pathLst>
                <a:path w="5922009" h="27940">
                  <a:moveTo>
                    <a:pt x="0" y="27359"/>
                  </a:moveTo>
                  <a:lnTo>
                    <a:pt x="0" y="8325"/>
                  </a:lnTo>
                  <a:lnTo>
                    <a:pt x="5921804" y="0"/>
                  </a:lnTo>
                  <a:lnTo>
                    <a:pt x="5921831" y="19033"/>
                  </a:lnTo>
                  <a:lnTo>
                    <a:pt x="0" y="27359"/>
                  </a:lnTo>
                  <a:close/>
                </a:path>
              </a:pathLst>
            </a:cu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a:p>
          </p:txBody>
        </p:sp>
      </p:grpSp>
      <p:pic>
        <p:nvPicPr>
          <p:cNvPr id="18" name="Picture 17">
            <a:extLst>
              <a:ext uri="{FF2B5EF4-FFF2-40B4-BE49-F238E27FC236}">
                <a16:creationId xmlns:a16="http://schemas.microsoft.com/office/drawing/2014/main" id="{2E9A24F0-4168-45F3-8E75-7556D80A17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250" y="568396"/>
            <a:ext cx="6781800" cy="4388506"/>
          </a:xfrm>
          <a:prstGeom prst="rect">
            <a:avLst/>
          </a:prstGeom>
        </p:spPr>
      </p:pic>
      <p:sp>
        <p:nvSpPr>
          <p:cNvPr id="19" name="TextBox 18">
            <a:extLst>
              <a:ext uri="{FF2B5EF4-FFF2-40B4-BE49-F238E27FC236}">
                <a16:creationId xmlns:a16="http://schemas.microsoft.com/office/drawing/2014/main" id="{2D4B8918-AD3A-428E-B82E-8FFC77ACF832}"/>
              </a:ext>
            </a:extLst>
          </p:cNvPr>
          <p:cNvSpPr txBox="1"/>
          <p:nvPr/>
        </p:nvSpPr>
        <p:spPr>
          <a:xfrm>
            <a:off x="422892" y="5377815"/>
            <a:ext cx="6650046" cy="4401205"/>
          </a:xfrm>
          <a:prstGeom prst="rect">
            <a:avLst/>
          </a:prstGeom>
          <a:noFill/>
        </p:spPr>
        <p:txBody>
          <a:bodyPr wrap="square" rtlCol="0">
            <a:spAutoFit/>
          </a:bodyPr>
          <a:lstStyle/>
          <a:p>
            <a:pPr marL="285750" indent="-285750">
              <a:buFont typeface="Wingdings" panose="05000000000000000000" pitchFamily="2" charset="2"/>
              <a:buChar char="q"/>
            </a:pPr>
            <a:r>
              <a:rPr lang="en-GB" sz="2000" dirty="0"/>
              <a:t> Here The dataset includes several cities, namely Yangon, Naypyidaw, and Mandalay </a:t>
            </a:r>
          </a:p>
          <a:p>
            <a:pPr marL="742950" lvl="1" indent="-285750">
              <a:buFont typeface="Arial" panose="020B0604020202020204" pitchFamily="34" charset="0"/>
              <a:buChar char="•"/>
            </a:pPr>
            <a:endParaRPr lang="en-GB" sz="2000" dirty="0"/>
          </a:p>
          <a:p>
            <a:pPr marL="742950" lvl="1" indent="-285750">
              <a:buFont typeface="Arial" panose="020B0604020202020204" pitchFamily="34" charset="0"/>
              <a:buChar char="•"/>
            </a:pPr>
            <a:r>
              <a:rPr lang="en-GB" sz="2000" dirty="0"/>
              <a:t>Standardize Data Format: Maintain a consistent and standardized format for the dataset, making it easier for users to analyze and compare different cities.</a:t>
            </a:r>
          </a:p>
          <a:p>
            <a:pPr marL="742950" lvl="1" indent="-285750">
              <a:buFont typeface="Arial" panose="020B0604020202020204" pitchFamily="34" charset="0"/>
              <a:buChar char="•"/>
            </a:pPr>
            <a:endParaRPr lang="en-GB" sz="2000" dirty="0"/>
          </a:p>
          <a:p>
            <a:pPr marL="742950" lvl="1" indent="-285750">
              <a:buFont typeface="Arial" panose="020B0604020202020204" pitchFamily="34" charset="0"/>
              <a:buChar char="•"/>
            </a:pPr>
            <a:r>
              <a:rPr lang="en-GB" sz="2000" dirty="0"/>
              <a:t>Increase Data Coverage: Include more cities in the dataset to provide a comprehensive overview of different regions.</a:t>
            </a:r>
          </a:p>
          <a:p>
            <a:pPr marL="285750" indent="-285750">
              <a:buFont typeface="Arial" panose="020B0604020202020204" pitchFamily="34" charset="0"/>
              <a:buChar char="•"/>
            </a:pPr>
            <a:endParaRPr lang="en-GB" sz="2000" dirty="0"/>
          </a:p>
          <a:p>
            <a:pPr marL="742950" lvl="1" indent="-285750">
              <a:buFont typeface="Arial" panose="020B0604020202020204" pitchFamily="34" charset="0"/>
              <a:buChar char="•"/>
            </a:pPr>
            <a:r>
              <a:rPr lang="en-GB" sz="2000" dirty="0"/>
              <a:t>Enhance Data Quality: Ensure the accuracy, reliability, and completeness of the data by validating and cross-checking the information from reliable sources.</a:t>
            </a:r>
            <a:endParaRPr lang="en-IN" sz="2000" dirty="0"/>
          </a:p>
        </p:txBody>
      </p:sp>
      <p:sp>
        <p:nvSpPr>
          <p:cNvPr id="17" name="TextBox 16">
            <a:extLst>
              <a:ext uri="{FF2B5EF4-FFF2-40B4-BE49-F238E27FC236}">
                <a16:creationId xmlns:a16="http://schemas.microsoft.com/office/drawing/2014/main" id="{E25377DE-8A6B-4962-A731-72DC5A4EAB19}"/>
              </a:ext>
            </a:extLst>
          </p:cNvPr>
          <p:cNvSpPr txBox="1"/>
          <p:nvPr/>
        </p:nvSpPr>
        <p:spPr>
          <a:xfrm>
            <a:off x="6470432" y="9779020"/>
            <a:ext cx="660618"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   6</a:t>
            </a:r>
            <a:endParaRPr lang="en-IN" b="1" dirty="0">
              <a:latin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557134" cy="10687685"/>
          </a:xfrm>
          <a:custGeom>
            <a:avLst/>
            <a:gdLst/>
            <a:ahLst/>
            <a:cxnLst/>
            <a:rect l="l" t="t" r="r" b="b"/>
            <a:pathLst>
              <a:path w="7557134" h="10687685">
                <a:moveTo>
                  <a:pt x="7556509" y="10687606"/>
                </a:moveTo>
                <a:lnTo>
                  <a:pt x="0" y="10687606"/>
                </a:lnTo>
                <a:lnTo>
                  <a:pt x="0" y="0"/>
                </a:lnTo>
                <a:lnTo>
                  <a:pt x="7556509" y="0"/>
                </a:lnTo>
                <a:lnTo>
                  <a:pt x="7556509" y="10687606"/>
                </a:lnTo>
                <a:close/>
              </a:path>
            </a:pathLst>
          </a:custGeom>
          <a:solidFill>
            <a:srgbClr val="5E94CB"/>
          </a:solidFill>
        </p:spPr>
        <p:txBody>
          <a:bodyPr wrap="square" lIns="0" tIns="0" rIns="0" bIns="0" rtlCol="0"/>
          <a:lstStyle/>
          <a:p>
            <a:endParaRPr/>
          </a:p>
        </p:txBody>
      </p:sp>
      <p:grpSp>
        <p:nvGrpSpPr>
          <p:cNvPr id="3" name="object 3"/>
          <p:cNvGrpSpPr/>
          <p:nvPr/>
        </p:nvGrpSpPr>
        <p:grpSpPr>
          <a:xfrm>
            <a:off x="0" y="0"/>
            <a:ext cx="7556500" cy="10683240"/>
            <a:chOff x="0" y="0"/>
            <a:chExt cx="7556500" cy="10683240"/>
          </a:xfrm>
        </p:grpSpPr>
        <p:sp>
          <p:nvSpPr>
            <p:cNvPr id="4" name="object 4"/>
            <p:cNvSpPr/>
            <p:nvPr/>
          </p:nvSpPr>
          <p:spPr>
            <a:xfrm>
              <a:off x="481004" y="636093"/>
              <a:ext cx="6591934" cy="9410065"/>
            </a:xfrm>
            <a:custGeom>
              <a:avLst/>
              <a:gdLst/>
              <a:ahLst/>
              <a:cxnLst/>
              <a:rect l="l" t="t" r="r" b="b"/>
              <a:pathLst>
                <a:path w="6591934" h="9410065">
                  <a:moveTo>
                    <a:pt x="0" y="0"/>
                  </a:moveTo>
                  <a:lnTo>
                    <a:pt x="6591635" y="0"/>
                  </a:lnTo>
                  <a:lnTo>
                    <a:pt x="6591635" y="9409613"/>
                  </a:lnTo>
                  <a:lnTo>
                    <a:pt x="0" y="9409613"/>
                  </a:lnTo>
                  <a:lnTo>
                    <a:pt x="0" y="0"/>
                  </a:lnTo>
                  <a:close/>
                </a:path>
              </a:pathLst>
            </a:custGeom>
            <a:solidFill>
              <a:srgbClr val="FFFFFF"/>
            </a:solidFill>
          </p:spPr>
          <p:txBody>
            <a:bodyPr wrap="square" lIns="0" tIns="0" rIns="0" bIns="0" rtlCol="0"/>
            <a:lstStyle/>
            <a:p>
              <a:endParaRPr/>
            </a:p>
          </p:txBody>
        </p:sp>
        <p:sp>
          <p:nvSpPr>
            <p:cNvPr id="5" name="object 5"/>
            <p:cNvSpPr/>
            <p:nvPr/>
          </p:nvSpPr>
          <p:spPr>
            <a:xfrm>
              <a:off x="0" y="0"/>
              <a:ext cx="3307598" cy="141116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254429" y="9208017"/>
              <a:ext cx="3301563" cy="147513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960071" y="8244233"/>
              <a:ext cx="1446583" cy="1798709"/>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019537" y="2994818"/>
              <a:ext cx="5253380" cy="1684501"/>
            </a:xfrm>
            <a:prstGeom prst="rect">
              <a:avLst/>
            </a:prstGeom>
            <a:blipFill>
              <a:blip r:embed="rId5" cstate="print"/>
              <a:stretch>
                <a:fillRect/>
              </a:stretch>
            </a:blipFill>
          </p:spPr>
          <p:txBody>
            <a:bodyPr wrap="square" lIns="0" tIns="0" rIns="0" bIns="0" rtlCol="0"/>
            <a:lstStyle/>
            <a:p>
              <a:endParaRPr/>
            </a:p>
          </p:txBody>
        </p:sp>
      </p:grpSp>
      <p:sp>
        <p:nvSpPr>
          <p:cNvPr id="9" name="object 9"/>
          <p:cNvSpPr txBox="1"/>
          <p:nvPr/>
        </p:nvSpPr>
        <p:spPr>
          <a:xfrm>
            <a:off x="742664" y="1637748"/>
            <a:ext cx="1087755" cy="330200"/>
          </a:xfrm>
          <a:prstGeom prst="rect">
            <a:avLst/>
          </a:prstGeom>
        </p:spPr>
        <p:txBody>
          <a:bodyPr vert="horz" wrap="square" lIns="0" tIns="12065" rIns="0" bIns="0" rtlCol="0">
            <a:spAutoFit/>
          </a:bodyPr>
          <a:lstStyle/>
          <a:p>
            <a:pPr marL="12700">
              <a:lnSpc>
                <a:spcPct val="100000"/>
              </a:lnSpc>
              <a:spcBef>
                <a:spcPts val="95"/>
              </a:spcBef>
            </a:pPr>
            <a:r>
              <a:rPr sz="2000" b="1" spc="5" dirty="0">
                <a:latin typeface="Arial"/>
                <a:cs typeface="Arial"/>
              </a:rPr>
              <a:t>O</a:t>
            </a:r>
            <a:r>
              <a:rPr sz="2000" b="1" spc="-60" dirty="0">
                <a:latin typeface="Arial"/>
                <a:cs typeface="Arial"/>
              </a:rPr>
              <a:t>U</a:t>
            </a:r>
            <a:r>
              <a:rPr sz="2000" b="1" spc="-75" dirty="0">
                <a:latin typeface="Arial"/>
                <a:cs typeface="Arial"/>
              </a:rPr>
              <a:t>T</a:t>
            </a:r>
            <a:r>
              <a:rPr sz="2000" b="1" spc="-125" dirty="0">
                <a:latin typeface="Arial"/>
                <a:cs typeface="Arial"/>
              </a:rPr>
              <a:t>P</a:t>
            </a:r>
            <a:r>
              <a:rPr sz="2000" b="1" spc="-60" dirty="0">
                <a:latin typeface="Arial"/>
                <a:cs typeface="Arial"/>
              </a:rPr>
              <a:t>U</a:t>
            </a:r>
            <a:r>
              <a:rPr sz="2000" b="1" spc="-75" dirty="0">
                <a:latin typeface="Arial"/>
                <a:cs typeface="Arial"/>
              </a:rPr>
              <a:t>T</a:t>
            </a:r>
            <a:r>
              <a:rPr sz="2000" spc="-180" dirty="0">
                <a:latin typeface="Arial Black"/>
                <a:cs typeface="Arial Black"/>
              </a:rPr>
              <a:t>:</a:t>
            </a:r>
            <a:endParaRPr sz="2000">
              <a:latin typeface="Arial Black"/>
              <a:cs typeface="Arial Black"/>
            </a:endParaRPr>
          </a:p>
        </p:txBody>
      </p:sp>
      <p:sp>
        <p:nvSpPr>
          <p:cNvPr id="10" name="object 10"/>
          <p:cNvSpPr txBox="1"/>
          <p:nvPr/>
        </p:nvSpPr>
        <p:spPr>
          <a:xfrm>
            <a:off x="1098957" y="2690901"/>
            <a:ext cx="2130425" cy="299720"/>
          </a:xfrm>
          <a:prstGeom prst="rect">
            <a:avLst/>
          </a:prstGeom>
        </p:spPr>
        <p:txBody>
          <a:bodyPr vert="horz" wrap="square" lIns="0" tIns="12065" rIns="0" bIns="0" rtlCol="0">
            <a:spAutoFit/>
          </a:bodyPr>
          <a:lstStyle/>
          <a:p>
            <a:pPr marL="12700">
              <a:lnSpc>
                <a:spcPct val="100000"/>
              </a:lnSpc>
              <a:spcBef>
                <a:spcPts val="95"/>
              </a:spcBef>
              <a:tabLst>
                <a:tab pos="645160" algn="l"/>
              </a:tabLst>
            </a:pPr>
            <a:r>
              <a:rPr sz="1800" spc="-65" dirty="0">
                <a:latin typeface="Arial Black"/>
                <a:cs typeface="Arial Black"/>
              </a:rPr>
              <a:t>ds	</a:t>
            </a:r>
            <a:r>
              <a:rPr sz="1800" spc="-50" dirty="0">
                <a:latin typeface="Arial Black"/>
                <a:cs typeface="Arial Black"/>
              </a:rPr>
              <a:t>Event_count</a:t>
            </a:r>
            <a:endParaRPr sz="1800">
              <a:latin typeface="Arial Black"/>
              <a:cs typeface="Arial Black"/>
            </a:endParaRPr>
          </a:p>
        </p:txBody>
      </p:sp>
      <p:sp>
        <p:nvSpPr>
          <p:cNvPr id="11" name="object 11"/>
          <p:cNvSpPr txBox="1"/>
          <p:nvPr/>
        </p:nvSpPr>
        <p:spPr>
          <a:xfrm>
            <a:off x="3500514" y="2690901"/>
            <a:ext cx="2894965" cy="299720"/>
          </a:xfrm>
          <a:prstGeom prst="rect">
            <a:avLst/>
          </a:prstGeom>
        </p:spPr>
        <p:txBody>
          <a:bodyPr vert="horz" wrap="square" lIns="0" tIns="12065" rIns="0" bIns="0" rtlCol="0">
            <a:spAutoFit/>
          </a:bodyPr>
          <a:lstStyle/>
          <a:p>
            <a:pPr marL="12700">
              <a:lnSpc>
                <a:spcPct val="100000"/>
              </a:lnSpc>
              <a:spcBef>
                <a:spcPts val="95"/>
              </a:spcBef>
            </a:pPr>
            <a:r>
              <a:rPr sz="1800" spc="25" dirty="0">
                <a:latin typeface="Arial Black"/>
                <a:cs typeface="Arial Black"/>
              </a:rPr>
              <a:t>avg_7day_event_count</a:t>
            </a:r>
            <a:endParaRPr sz="1800">
              <a:latin typeface="Arial Black"/>
              <a:cs typeface="Arial Black"/>
            </a:endParaRPr>
          </a:p>
        </p:txBody>
      </p:sp>
      <p:sp>
        <p:nvSpPr>
          <p:cNvPr id="12" name="object 12"/>
          <p:cNvSpPr/>
          <p:nvPr/>
        </p:nvSpPr>
        <p:spPr>
          <a:xfrm>
            <a:off x="1206165" y="5809879"/>
            <a:ext cx="85653" cy="85653"/>
          </a:xfrm>
          <a:prstGeom prst="rect">
            <a:avLst/>
          </a:prstGeom>
          <a:blipFill>
            <a:blip r:embed="rId6" cstate="print"/>
            <a:stretch>
              <a:fillRect/>
            </a:stretch>
          </a:blipFill>
        </p:spPr>
        <p:txBody>
          <a:bodyPr wrap="square" lIns="0" tIns="0" rIns="0" bIns="0" rtlCol="0"/>
          <a:lstStyle/>
          <a:p>
            <a:endParaRPr/>
          </a:p>
        </p:txBody>
      </p:sp>
      <p:sp>
        <p:nvSpPr>
          <p:cNvPr id="13" name="object 13"/>
          <p:cNvSpPr txBox="1"/>
          <p:nvPr/>
        </p:nvSpPr>
        <p:spPr>
          <a:xfrm>
            <a:off x="1434513" y="5629032"/>
            <a:ext cx="4981575" cy="730250"/>
          </a:xfrm>
          <a:prstGeom prst="rect">
            <a:avLst/>
          </a:prstGeom>
        </p:spPr>
        <p:txBody>
          <a:bodyPr vert="horz" wrap="square" lIns="0" tIns="12700" rIns="0" bIns="0" rtlCol="0">
            <a:spAutoFit/>
          </a:bodyPr>
          <a:lstStyle/>
          <a:p>
            <a:pPr marL="12700" marR="5080">
              <a:lnSpc>
                <a:spcPct val="115500"/>
              </a:lnSpc>
              <a:spcBef>
                <a:spcPts val="100"/>
              </a:spcBef>
              <a:tabLst>
                <a:tab pos="811530" algn="l"/>
                <a:tab pos="1330325" algn="l"/>
                <a:tab pos="1931670" algn="l"/>
                <a:tab pos="2667635" algn="l"/>
                <a:tab pos="2962275" algn="l"/>
                <a:tab pos="3606800" algn="l"/>
                <a:tab pos="4250055" algn="l"/>
              </a:tabLst>
            </a:pPr>
            <a:r>
              <a:rPr sz="2000" spc="-265" dirty="0">
                <a:latin typeface="Arial Black"/>
                <a:cs typeface="Arial Black"/>
              </a:rPr>
              <a:t>H</a:t>
            </a:r>
            <a:r>
              <a:rPr sz="2000" spc="-110" dirty="0">
                <a:latin typeface="Arial Black"/>
                <a:cs typeface="Arial Black"/>
              </a:rPr>
              <a:t>e</a:t>
            </a:r>
            <a:r>
              <a:rPr sz="2000" spc="-130" dirty="0">
                <a:latin typeface="Arial Black"/>
                <a:cs typeface="Arial Black"/>
              </a:rPr>
              <a:t>r</a:t>
            </a:r>
            <a:r>
              <a:rPr sz="2000" spc="-110" dirty="0">
                <a:latin typeface="Arial Black"/>
                <a:cs typeface="Arial Black"/>
              </a:rPr>
              <a:t>e</a:t>
            </a:r>
            <a:r>
              <a:rPr sz="2000" spc="-220" dirty="0">
                <a:latin typeface="Arial Black"/>
                <a:cs typeface="Arial Black"/>
              </a:rPr>
              <a:t>,</a:t>
            </a:r>
            <a:r>
              <a:rPr sz="2000" dirty="0">
                <a:latin typeface="Arial Black"/>
                <a:cs typeface="Arial Black"/>
              </a:rPr>
              <a:t>	</a:t>
            </a:r>
            <a:r>
              <a:rPr sz="2000" spc="-245" dirty="0">
                <a:latin typeface="Arial Black"/>
                <a:cs typeface="Arial Black"/>
              </a:rPr>
              <a:t>w</a:t>
            </a:r>
            <a:r>
              <a:rPr sz="2000" spc="-105" dirty="0">
                <a:latin typeface="Arial Black"/>
                <a:cs typeface="Arial Black"/>
              </a:rPr>
              <a:t>e</a:t>
            </a:r>
            <a:r>
              <a:rPr sz="2000" dirty="0">
                <a:latin typeface="Arial Black"/>
                <a:cs typeface="Arial Black"/>
              </a:rPr>
              <a:t>	</a:t>
            </a:r>
            <a:r>
              <a:rPr sz="2000" spc="-160" dirty="0">
                <a:latin typeface="Arial Black"/>
                <a:cs typeface="Arial Black"/>
              </a:rPr>
              <a:t>s</a:t>
            </a:r>
            <a:r>
              <a:rPr sz="2000" spc="-110" dirty="0">
                <a:latin typeface="Arial Black"/>
                <a:cs typeface="Arial Black"/>
              </a:rPr>
              <a:t>e</a:t>
            </a:r>
            <a:r>
              <a:rPr sz="2000" spc="-105" dirty="0">
                <a:latin typeface="Arial Black"/>
                <a:cs typeface="Arial Black"/>
              </a:rPr>
              <a:t>e</a:t>
            </a:r>
            <a:r>
              <a:rPr sz="2000" dirty="0">
                <a:latin typeface="Arial Black"/>
                <a:cs typeface="Arial Black"/>
              </a:rPr>
              <a:t>	</a:t>
            </a:r>
            <a:r>
              <a:rPr sz="2000" spc="-150" dirty="0">
                <a:latin typeface="Arial Black"/>
                <a:cs typeface="Arial Black"/>
              </a:rPr>
              <a:t>t</a:t>
            </a:r>
            <a:r>
              <a:rPr sz="2000" spc="-45" dirty="0">
                <a:latin typeface="Arial Black"/>
                <a:cs typeface="Arial Black"/>
              </a:rPr>
              <a:t>h</a:t>
            </a:r>
            <a:r>
              <a:rPr sz="2000" spc="15" dirty="0">
                <a:latin typeface="Arial Black"/>
                <a:cs typeface="Arial Black"/>
              </a:rPr>
              <a:t>a</a:t>
            </a:r>
            <a:r>
              <a:rPr sz="2000" spc="-150" dirty="0">
                <a:latin typeface="Arial Black"/>
                <a:cs typeface="Arial Black"/>
              </a:rPr>
              <a:t>t</a:t>
            </a:r>
            <a:r>
              <a:rPr sz="2000" spc="-220" dirty="0">
                <a:latin typeface="Arial Black"/>
                <a:cs typeface="Arial Black"/>
              </a:rPr>
              <a:t>,</a:t>
            </a:r>
            <a:r>
              <a:rPr sz="2000" dirty="0">
                <a:latin typeface="Arial Black"/>
                <a:cs typeface="Arial Black"/>
              </a:rPr>
              <a:t>	</a:t>
            </a:r>
            <a:r>
              <a:rPr sz="2000" spc="-220" dirty="0">
                <a:latin typeface="Arial Black"/>
                <a:cs typeface="Arial Black"/>
              </a:rPr>
              <a:t>7</a:t>
            </a:r>
            <a:r>
              <a:rPr sz="2000" dirty="0">
                <a:latin typeface="Arial Black"/>
                <a:cs typeface="Arial Black"/>
              </a:rPr>
              <a:t>	</a:t>
            </a:r>
            <a:r>
              <a:rPr sz="2000" spc="15" dirty="0">
                <a:latin typeface="Arial Black"/>
                <a:cs typeface="Arial Black"/>
              </a:rPr>
              <a:t>da</a:t>
            </a:r>
            <a:r>
              <a:rPr sz="2000" spc="-60" dirty="0">
                <a:latin typeface="Arial Black"/>
                <a:cs typeface="Arial Black"/>
              </a:rPr>
              <a:t>y</a:t>
            </a:r>
            <a:r>
              <a:rPr sz="2000" dirty="0">
                <a:latin typeface="Arial Black"/>
                <a:cs typeface="Arial Black"/>
              </a:rPr>
              <a:t>	</a:t>
            </a:r>
            <a:r>
              <a:rPr sz="2000" spc="15" dirty="0">
                <a:latin typeface="Arial Black"/>
                <a:cs typeface="Arial Black"/>
              </a:rPr>
              <a:t>a</a:t>
            </a:r>
            <a:r>
              <a:rPr sz="2000" spc="-80" dirty="0">
                <a:latin typeface="Arial Black"/>
                <a:cs typeface="Arial Black"/>
              </a:rPr>
              <a:t>v</a:t>
            </a:r>
            <a:r>
              <a:rPr sz="2000" spc="20" dirty="0">
                <a:latin typeface="Arial Black"/>
                <a:cs typeface="Arial Black"/>
              </a:rPr>
              <a:t>g</a:t>
            </a:r>
            <a:r>
              <a:rPr sz="2000" dirty="0">
                <a:latin typeface="Arial Black"/>
                <a:cs typeface="Arial Black"/>
              </a:rPr>
              <a:t>	</a:t>
            </a:r>
            <a:r>
              <a:rPr sz="2000" spc="-110" dirty="0">
                <a:latin typeface="Arial Black"/>
                <a:cs typeface="Arial Black"/>
              </a:rPr>
              <a:t>e</a:t>
            </a:r>
            <a:r>
              <a:rPr sz="2000" spc="-80" dirty="0">
                <a:latin typeface="Arial Black"/>
                <a:cs typeface="Arial Black"/>
              </a:rPr>
              <a:t>v</a:t>
            </a:r>
            <a:r>
              <a:rPr sz="2000" spc="-110" dirty="0">
                <a:latin typeface="Arial Black"/>
                <a:cs typeface="Arial Black"/>
              </a:rPr>
              <a:t>e</a:t>
            </a:r>
            <a:r>
              <a:rPr sz="2000" spc="-45" dirty="0">
                <a:latin typeface="Arial Black"/>
                <a:cs typeface="Arial Black"/>
              </a:rPr>
              <a:t>n</a:t>
            </a:r>
            <a:r>
              <a:rPr sz="2000" spc="-125" dirty="0">
                <a:latin typeface="Arial Black"/>
                <a:cs typeface="Arial Black"/>
              </a:rPr>
              <a:t>t  </a:t>
            </a:r>
            <a:r>
              <a:rPr sz="2000" spc="-90" dirty="0">
                <a:latin typeface="Arial Black"/>
                <a:cs typeface="Arial Black"/>
              </a:rPr>
              <a:t>count of all </a:t>
            </a:r>
            <a:r>
              <a:rPr sz="2000" spc="-100" dirty="0">
                <a:latin typeface="Arial Black"/>
                <a:cs typeface="Arial Black"/>
              </a:rPr>
              <a:t>event </a:t>
            </a:r>
            <a:r>
              <a:rPr sz="2000" spc="-150" dirty="0">
                <a:latin typeface="Arial Black"/>
                <a:cs typeface="Arial Black"/>
              </a:rPr>
              <a:t>is </a:t>
            </a:r>
            <a:r>
              <a:rPr sz="2000" spc="-75" dirty="0">
                <a:latin typeface="Arial Black"/>
                <a:cs typeface="Arial Black"/>
              </a:rPr>
              <a:t>almost</a:t>
            </a:r>
            <a:r>
              <a:rPr sz="2000" spc="-390" dirty="0">
                <a:latin typeface="Arial Black"/>
                <a:cs typeface="Arial Black"/>
              </a:rPr>
              <a:t> </a:t>
            </a:r>
            <a:r>
              <a:rPr sz="2000" spc="-75" dirty="0">
                <a:latin typeface="Arial Black"/>
                <a:cs typeface="Arial Black"/>
              </a:rPr>
              <a:t>same.</a:t>
            </a:r>
            <a:endParaRPr sz="2000">
              <a:latin typeface="Arial Black"/>
              <a:cs typeface="Arial Black"/>
            </a:endParaRPr>
          </a:p>
        </p:txBody>
      </p:sp>
      <p:sp>
        <p:nvSpPr>
          <p:cNvPr id="14" name="object 14"/>
          <p:cNvSpPr txBox="1"/>
          <p:nvPr/>
        </p:nvSpPr>
        <p:spPr>
          <a:xfrm>
            <a:off x="6984644" y="10066466"/>
            <a:ext cx="240029" cy="371475"/>
          </a:xfrm>
          <a:prstGeom prst="rect">
            <a:avLst/>
          </a:prstGeom>
        </p:spPr>
        <p:txBody>
          <a:bodyPr vert="horz" wrap="square" lIns="0" tIns="29845" rIns="0" bIns="0" rtlCol="0">
            <a:spAutoFit/>
          </a:bodyPr>
          <a:lstStyle/>
          <a:p>
            <a:pPr marL="38100">
              <a:lnSpc>
                <a:spcPct val="100000"/>
              </a:lnSpc>
              <a:spcBef>
                <a:spcPts val="235"/>
              </a:spcBef>
            </a:pPr>
            <a:r>
              <a:rPr sz="2000" b="1" spc="175" dirty="0">
                <a:latin typeface="Arial"/>
                <a:cs typeface="Arial"/>
              </a:rPr>
              <a:t>8</a:t>
            </a:r>
            <a:endParaRPr sz="2000">
              <a:latin typeface="Arial"/>
              <a:cs typeface="Arial"/>
            </a:endParaRPr>
          </a:p>
        </p:txBody>
      </p:sp>
      <p:grpSp>
        <p:nvGrpSpPr>
          <p:cNvPr id="15" name="object 2">
            <a:extLst>
              <a:ext uri="{FF2B5EF4-FFF2-40B4-BE49-F238E27FC236}">
                <a16:creationId xmlns:a16="http://schemas.microsoft.com/office/drawing/2014/main" id="{54E66D59-C058-4BEF-A229-A224BDEDEA7F}"/>
              </a:ext>
            </a:extLst>
          </p:cNvPr>
          <p:cNvGrpSpPr/>
          <p:nvPr/>
        </p:nvGrpSpPr>
        <p:grpSpPr>
          <a:xfrm>
            <a:off x="-21716" y="28028"/>
            <a:ext cx="7577707" cy="10687597"/>
            <a:chOff x="-21716" y="0"/>
            <a:chExt cx="7577707" cy="10687597"/>
          </a:xfrm>
        </p:grpSpPr>
        <p:sp>
          <p:nvSpPr>
            <p:cNvPr id="16" name="object 3">
              <a:extLst>
                <a:ext uri="{FF2B5EF4-FFF2-40B4-BE49-F238E27FC236}">
                  <a16:creationId xmlns:a16="http://schemas.microsoft.com/office/drawing/2014/main" id="{519891B4-5EA5-4D13-9C91-8BE1839AC458}"/>
                </a:ext>
              </a:extLst>
            </p:cNvPr>
            <p:cNvSpPr/>
            <p:nvPr/>
          </p:nvSpPr>
          <p:spPr>
            <a:xfrm>
              <a:off x="0" y="0"/>
              <a:ext cx="7555991" cy="10687597"/>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dirty="0"/>
            </a:p>
          </p:txBody>
        </p:sp>
        <p:sp>
          <p:nvSpPr>
            <p:cNvPr id="17" name="object 4">
              <a:extLst>
                <a:ext uri="{FF2B5EF4-FFF2-40B4-BE49-F238E27FC236}">
                  <a16:creationId xmlns:a16="http://schemas.microsoft.com/office/drawing/2014/main" id="{7F1CD9AA-1FFD-4F09-84E8-F631C96CF6ED}"/>
                </a:ext>
              </a:extLst>
            </p:cNvPr>
            <p:cNvSpPr/>
            <p:nvPr/>
          </p:nvSpPr>
          <p:spPr>
            <a:xfrm>
              <a:off x="276479" y="361009"/>
              <a:ext cx="6997065" cy="9964420"/>
            </a:xfrm>
            <a:custGeom>
              <a:avLst/>
              <a:gdLst/>
              <a:ahLst/>
              <a:cxnLst/>
              <a:rect l="l" t="t" r="r" b="b"/>
              <a:pathLst>
                <a:path w="6997065" h="9964420">
                  <a:moveTo>
                    <a:pt x="6996506" y="0"/>
                  </a:moveTo>
                  <a:lnTo>
                    <a:pt x="0" y="0"/>
                  </a:lnTo>
                  <a:lnTo>
                    <a:pt x="0" y="20332"/>
                  </a:lnTo>
                  <a:lnTo>
                    <a:pt x="0" y="9943782"/>
                  </a:lnTo>
                  <a:lnTo>
                    <a:pt x="0" y="9964115"/>
                  </a:lnTo>
                  <a:lnTo>
                    <a:pt x="6996506" y="9964115"/>
                  </a:lnTo>
                  <a:lnTo>
                    <a:pt x="6996506" y="9943782"/>
                  </a:lnTo>
                  <a:lnTo>
                    <a:pt x="20243" y="9943782"/>
                  </a:lnTo>
                  <a:lnTo>
                    <a:pt x="20243" y="20332"/>
                  </a:lnTo>
                  <a:lnTo>
                    <a:pt x="6976262" y="20332"/>
                  </a:lnTo>
                  <a:lnTo>
                    <a:pt x="6976262" y="9943452"/>
                  </a:lnTo>
                  <a:lnTo>
                    <a:pt x="6996506" y="9943452"/>
                  </a:lnTo>
                  <a:lnTo>
                    <a:pt x="6996506" y="20332"/>
                  </a:lnTo>
                  <a:lnTo>
                    <a:pt x="6996506" y="0"/>
                  </a:lnTo>
                  <a:close/>
                </a:path>
              </a:pathLst>
            </a:cu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a:p>
          </p:txBody>
        </p:sp>
        <p:sp>
          <p:nvSpPr>
            <p:cNvPr id="18" name="object 6">
              <a:extLst>
                <a:ext uri="{FF2B5EF4-FFF2-40B4-BE49-F238E27FC236}">
                  <a16:creationId xmlns:a16="http://schemas.microsoft.com/office/drawing/2014/main" id="{0F5DFD08-2A26-4038-84D7-DDB270A585DA}"/>
                </a:ext>
              </a:extLst>
            </p:cNvPr>
            <p:cNvSpPr/>
            <p:nvPr/>
          </p:nvSpPr>
          <p:spPr>
            <a:xfrm>
              <a:off x="-21716" y="10122447"/>
              <a:ext cx="5922010" cy="27940"/>
            </a:xfrm>
            <a:custGeom>
              <a:avLst/>
              <a:gdLst/>
              <a:ahLst/>
              <a:cxnLst/>
              <a:rect l="l" t="t" r="r" b="b"/>
              <a:pathLst>
                <a:path w="5922009" h="27940">
                  <a:moveTo>
                    <a:pt x="0" y="27359"/>
                  </a:moveTo>
                  <a:lnTo>
                    <a:pt x="0" y="8325"/>
                  </a:lnTo>
                  <a:lnTo>
                    <a:pt x="5921804" y="0"/>
                  </a:lnTo>
                  <a:lnTo>
                    <a:pt x="5921831" y="19033"/>
                  </a:lnTo>
                  <a:lnTo>
                    <a:pt x="0" y="27359"/>
                  </a:lnTo>
                  <a:close/>
                </a:path>
              </a:pathLst>
            </a:cu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a:p>
          </p:txBody>
        </p:sp>
      </p:grpSp>
      <p:pic>
        <p:nvPicPr>
          <p:cNvPr id="20" name="Picture 19">
            <a:extLst>
              <a:ext uri="{FF2B5EF4-FFF2-40B4-BE49-F238E27FC236}">
                <a16:creationId xmlns:a16="http://schemas.microsoft.com/office/drawing/2014/main" id="{1AEAAF8B-870D-4CF5-A450-147EA854C0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9860" y="497881"/>
            <a:ext cx="6591933" cy="4858428"/>
          </a:xfrm>
          <a:prstGeom prst="rect">
            <a:avLst/>
          </a:prstGeom>
        </p:spPr>
      </p:pic>
      <p:sp>
        <p:nvSpPr>
          <p:cNvPr id="21" name="TextBox 20">
            <a:extLst>
              <a:ext uri="{FF2B5EF4-FFF2-40B4-BE49-F238E27FC236}">
                <a16:creationId xmlns:a16="http://schemas.microsoft.com/office/drawing/2014/main" id="{A217DD0E-EBE1-4E30-866D-4E79637FDAA2}"/>
              </a:ext>
            </a:extLst>
          </p:cNvPr>
          <p:cNvSpPr txBox="1"/>
          <p:nvPr/>
        </p:nvSpPr>
        <p:spPr>
          <a:xfrm>
            <a:off x="571856" y="5629032"/>
            <a:ext cx="6412788" cy="2554545"/>
          </a:xfrm>
          <a:prstGeom prst="rect">
            <a:avLst/>
          </a:prstGeom>
          <a:noFill/>
        </p:spPr>
        <p:txBody>
          <a:bodyPr wrap="square" rtlCol="0">
            <a:spAutoFit/>
          </a:bodyPr>
          <a:lstStyle/>
          <a:p>
            <a:pPr marL="285750" indent="-285750" algn="just">
              <a:buFont typeface="Wingdings" panose="05000000000000000000" pitchFamily="2" charset="2"/>
              <a:buChar char="q"/>
            </a:pPr>
            <a:r>
              <a:rPr lang="en-GB" sz="2000" dirty="0"/>
              <a:t>In the Python code, we load the CSV file into a pandas DataFrame and calculate the mean rating for each branch. We then create a bar chart to visualize the mean ratings for each branch, highlighting the branch with the highest mean rating using a “red” dashed line and the label "Highest Rating." This presentation slide showcases branch ratings and emphasizes the branch with the highest rating.</a:t>
            </a:r>
            <a:endParaRPr lang="en-IN" sz="2000" dirty="0"/>
          </a:p>
        </p:txBody>
      </p:sp>
      <p:sp>
        <p:nvSpPr>
          <p:cNvPr id="19" name="TextBox 18">
            <a:extLst>
              <a:ext uri="{FF2B5EF4-FFF2-40B4-BE49-F238E27FC236}">
                <a16:creationId xmlns:a16="http://schemas.microsoft.com/office/drawing/2014/main" id="{83A9B8B9-8379-43D1-AB60-2D9771BEEBE2}"/>
              </a:ext>
            </a:extLst>
          </p:cNvPr>
          <p:cNvSpPr txBox="1"/>
          <p:nvPr/>
        </p:nvSpPr>
        <p:spPr>
          <a:xfrm>
            <a:off x="6536963" y="9617075"/>
            <a:ext cx="687710" cy="400110"/>
          </a:xfrm>
          <a:prstGeom prst="rect">
            <a:avLst/>
          </a:prstGeom>
          <a:noFill/>
        </p:spPr>
        <p:txBody>
          <a:bodyPr wrap="square" rtlCol="0">
            <a:spAutoFit/>
          </a:bodyPr>
          <a:lstStyle/>
          <a:p>
            <a:r>
              <a:rPr lang="en-IN" dirty="0"/>
              <a:t>    </a:t>
            </a:r>
            <a:r>
              <a:rPr lang="en-IN" sz="2000" b="1" dirty="0">
                <a:latin typeface="Arial" panose="020B0604020202020204" pitchFamily="34" charset="0"/>
                <a:cs typeface="Arial" panose="020B0604020202020204" pitchFamily="34" charset="0"/>
              </a:rPr>
              <a:t>7</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969678" y="5341507"/>
            <a:ext cx="586313" cy="255054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323441" y="0"/>
            <a:ext cx="1232550" cy="1835853"/>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0" y="9027261"/>
            <a:ext cx="1656249" cy="1660343"/>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0" y="2599170"/>
            <a:ext cx="953868" cy="2742296"/>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4812731" y="8589971"/>
            <a:ext cx="2743261" cy="2097612"/>
          </a:xfrm>
          <a:prstGeom prst="rect">
            <a:avLst/>
          </a:prstGeom>
          <a:blipFill>
            <a:blip r:embed="rId6" cstate="print"/>
            <a:stretch>
              <a:fillRect/>
            </a:stretch>
          </a:blipFill>
        </p:spPr>
        <p:txBody>
          <a:bodyPr wrap="square" lIns="0" tIns="0" rIns="0" bIns="0" rtlCol="0"/>
          <a:lstStyle/>
          <a:p>
            <a:endParaRPr/>
          </a:p>
        </p:txBody>
      </p:sp>
      <p:grpSp>
        <p:nvGrpSpPr>
          <p:cNvPr id="7" name="object 7"/>
          <p:cNvGrpSpPr/>
          <p:nvPr/>
        </p:nvGrpSpPr>
        <p:grpSpPr>
          <a:xfrm>
            <a:off x="0" y="0"/>
            <a:ext cx="7258684" cy="10492105"/>
            <a:chOff x="0" y="0"/>
            <a:chExt cx="7258684" cy="10492105"/>
          </a:xfrm>
        </p:grpSpPr>
        <p:sp>
          <p:nvSpPr>
            <p:cNvPr id="8" name="object 8"/>
            <p:cNvSpPr/>
            <p:nvPr/>
          </p:nvSpPr>
          <p:spPr>
            <a:xfrm>
              <a:off x="0" y="0"/>
              <a:ext cx="2159312" cy="2369630"/>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320375" y="222819"/>
              <a:ext cx="6913245" cy="10237470"/>
            </a:xfrm>
            <a:custGeom>
              <a:avLst/>
              <a:gdLst/>
              <a:ahLst/>
              <a:cxnLst/>
              <a:rect l="l" t="t" r="r" b="b"/>
              <a:pathLst>
                <a:path w="6913245" h="10237470">
                  <a:moveTo>
                    <a:pt x="0" y="0"/>
                  </a:moveTo>
                  <a:lnTo>
                    <a:pt x="6912894" y="0"/>
                  </a:lnTo>
                  <a:lnTo>
                    <a:pt x="6912894" y="10237378"/>
                  </a:lnTo>
                  <a:lnTo>
                    <a:pt x="0" y="10237378"/>
                  </a:lnTo>
                  <a:lnTo>
                    <a:pt x="0" y="0"/>
                  </a:lnTo>
                  <a:close/>
                </a:path>
              </a:pathLst>
            </a:custGeom>
            <a:solidFill>
              <a:srgbClr val="FFFFFF">
                <a:alpha val="85879"/>
              </a:srgbClr>
            </a:solidFill>
          </p:spPr>
          <p:txBody>
            <a:bodyPr wrap="square" lIns="0" tIns="0" rIns="0" bIns="0" rtlCol="0"/>
            <a:lstStyle/>
            <a:p>
              <a:endParaRPr/>
            </a:p>
          </p:txBody>
        </p:sp>
        <p:sp>
          <p:nvSpPr>
            <p:cNvPr id="10" name="object 10"/>
            <p:cNvSpPr/>
            <p:nvPr/>
          </p:nvSpPr>
          <p:spPr>
            <a:xfrm>
              <a:off x="320375" y="222894"/>
              <a:ext cx="6909434" cy="10240645"/>
            </a:xfrm>
            <a:custGeom>
              <a:avLst/>
              <a:gdLst/>
              <a:ahLst/>
              <a:cxnLst/>
              <a:rect l="l" t="t" r="r" b="b"/>
              <a:pathLst>
                <a:path w="6909434" h="10240645">
                  <a:moveTo>
                    <a:pt x="0" y="0"/>
                  </a:moveTo>
                  <a:lnTo>
                    <a:pt x="6909337" y="0"/>
                  </a:lnTo>
                  <a:lnTo>
                    <a:pt x="6909337" y="10240117"/>
                  </a:lnTo>
                  <a:lnTo>
                    <a:pt x="0" y="10240117"/>
                  </a:lnTo>
                  <a:lnTo>
                    <a:pt x="0" y="0"/>
                  </a:lnTo>
                </a:path>
              </a:pathLst>
            </a:custGeom>
            <a:ln w="57087">
              <a:solidFill>
                <a:srgbClr val="FFD500"/>
              </a:solidFill>
            </a:ln>
          </p:spPr>
          <p:txBody>
            <a:bodyPr wrap="square" lIns="0" tIns="0" rIns="0" bIns="0" rtlCol="0"/>
            <a:lstStyle/>
            <a:p>
              <a:endParaRPr/>
            </a:p>
          </p:txBody>
        </p:sp>
        <p:sp>
          <p:nvSpPr>
            <p:cNvPr id="11" name="object 11"/>
            <p:cNvSpPr/>
            <p:nvPr/>
          </p:nvSpPr>
          <p:spPr>
            <a:xfrm>
              <a:off x="5525261" y="8657511"/>
              <a:ext cx="1446583" cy="1798709"/>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1191030" y="8103107"/>
              <a:ext cx="3797289" cy="1970014"/>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839033" y="1619505"/>
              <a:ext cx="85653" cy="85653"/>
            </a:xfrm>
            <a:prstGeom prst="rect">
              <a:avLst/>
            </a:prstGeom>
            <a:blipFill>
              <a:blip r:embed="rId10" cstate="print"/>
              <a:stretch>
                <a:fillRect/>
              </a:stretch>
            </a:blipFill>
          </p:spPr>
          <p:txBody>
            <a:bodyPr wrap="square" lIns="0" tIns="0" rIns="0" bIns="0" rtlCol="0"/>
            <a:lstStyle/>
            <a:p>
              <a:endParaRPr/>
            </a:p>
          </p:txBody>
        </p:sp>
      </p:grpSp>
      <p:sp>
        <p:nvSpPr>
          <p:cNvPr id="14" name="object 14"/>
          <p:cNvSpPr txBox="1"/>
          <p:nvPr/>
        </p:nvSpPr>
        <p:spPr>
          <a:xfrm>
            <a:off x="635993" y="1438658"/>
            <a:ext cx="6238240" cy="6363970"/>
          </a:xfrm>
          <a:prstGeom prst="rect">
            <a:avLst/>
          </a:prstGeom>
        </p:spPr>
        <p:txBody>
          <a:bodyPr vert="horz" wrap="square" lIns="0" tIns="12700" rIns="0" bIns="0" rtlCol="0">
            <a:spAutoFit/>
          </a:bodyPr>
          <a:lstStyle/>
          <a:p>
            <a:pPr marL="12700" marR="339725" indent="431165">
              <a:lnSpc>
                <a:spcPct val="115500"/>
              </a:lnSpc>
              <a:spcBef>
                <a:spcPts val="100"/>
              </a:spcBef>
            </a:pPr>
            <a:r>
              <a:rPr sz="2000" spc="-105" dirty="0">
                <a:latin typeface="Arial Black"/>
                <a:cs typeface="Arial Black"/>
              </a:rPr>
              <a:t>Percentage </a:t>
            </a:r>
            <a:r>
              <a:rPr sz="2000" spc="-85" dirty="0">
                <a:latin typeface="Arial Black"/>
                <a:cs typeface="Arial Black"/>
              </a:rPr>
              <a:t>share </a:t>
            </a:r>
            <a:r>
              <a:rPr sz="2000" spc="-90" dirty="0">
                <a:latin typeface="Arial Black"/>
                <a:cs typeface="Arial Black"/>
              </a:rPr>
              <a:t>of </a:t>
            </a:r>
            <a:r>
              <a:rPr sz="2000" spc="-70" dirty="0">
                <a:latin typeface="Arial Black"/>
                <a:cs typeface="Arial Black"/>
              </a:rPr>
              <a:t>each </a:t>
            </a:r>
            <a:r>
              <a:rPr sz="2000" spc="-50" dirty="0">
                <a:latin typeface="Arial Black"/>
                <a:cs typeface="Arial Black"/>
              </a:rPr>
              <a:t>language:  </a:t>
            </a:r>
            <a:r>
              <a:rPr sz="2000" spc="-100" dirty="0">
                <a:latin typeface="Arial Black"/>
                <a:cs typeface="Arial Black"/>
              </a:rPr>
              <a:t>Share </a:t>
            </a:r>
            <a:r>
              <a:rPr sz="2000" spc="-90" dirty="0">
                <a:latin typeface="Arial Black"/>
                <a:cs typeface="Arial Black"/>
              </a:rPr>
              <a:t>of </a:t>
            </a:r>
            <a:r>
              <a:rPr sz="2000" spc="-70" dirty="0">
                <a:latin typeface="Arial Black"/>
                <a:cs typeface="Arial Black"/>
              </a:rPr>
              <a:t>each </a:t>
            </a:r>
            <a:r>
              <a:rPr sz="2000" spc="-35" dirty="0">
                <a:latin typeface="Arial Black"/>
                <a:cs typeface="Arial Black"/>
              </a:rPr>
              <a:t>language</a:t>
            </a:r>
            <a:r>
              <a:rPr sz="2000" spc="-450" dirty="0">
                <a:latin typeface="Arial Black"/>
                <a:cs typeface="Arial Black"/>
              </a:rPr>
              <a:t> </a:t>
            </a:r>
            <a:r>
              <a:rPr sz="2000" spc="-105" dirty="0">
                <a:latin typeface="Arial Black"/>
                <a:cs typeface="Arial Black"/>
              </a:rPr>
              <a:t>for </a:t>
            </a:r>
            <a:r>
              <a:rPr sz="2000" spc="-100" dirty="0">
                <a:latin typeface="Arial Black"/>
                <a:cs typeface="Arial Black"/>
              </a:rPr>
              <a:t>different </a:t>
            </a:r>
            <a:r>
              <a:rPr sz="2000" spc="-120" dirty="0">
                <a:latin typeface="Arial Black"/>
                <a:cs typeface="Arial Black"/>
              </a:rPr>
              <a:t>contents.</a:t>
            </a:r>
            <a:endParaRPr sz="2000">
              <a:latin typeface="Arial Black"/>
              <a:cs typeface="Arial Black"/>
            </a:endParaRPr>
          </a:p>
          <a:p>
            <a:pPr marL="12700" marR="5080">
              <a:lnSpc>
                <a:spcPct val="115500"/>
              </a:lnSpc>
              <a:tabLst>
                <a:tab pos="1543050" algn="l"/>
                <a:tab pos="2247265" algn="l"/>
                <a:tab pos="4029710" algn="l"/>
                <a:tab pos="5044440" algn="l"/>
                <a:tab pos="5579110" algn="l"/>
              </a:tabLst>
            </a:pPr>
            <a:r>
              <a:rPr sz="2000" spc="-20" dirty="0">
                <a:latin typeface="Arial Black"/>
                <a:cs typeface="Arial Black"/>
              </a:rPr>
              <a:t>C</a:t>
            </a:r>
            <a:r>
              <a:rPr sz="2000" spc="15" dirty="0">
                <a:latin typeface="Arial Black"/>
                <a:cs typeface="Arial Black"/>
              </a:rPr>
              <a:t>a</a:t>
            </a:r>
            <a:r>
              <a:rPr sz="2000" spc="-145" dirty="0">
                <a:latin typeface="Arial Black"/>
                <a:cs typeface="Arial Black"/>
              </a:rPr>
              <a:t>lc</a:t>
            </a:r>
            <a:r>
              <a:rPr sz="2000" spc="-45" dirty="0">
                <a:latin typeface="Arial Black"/>
                <a:cs typeface="Arial Black"/>
              </a:rPr>
              <a:t>u</a:t>
            </a:r>
            <a:r>
              <a:rPr sz="2000" spc="-145" dirty="0">
                <a:latin typeface="Arial Black"/>
                <a:cs typeface="Arial Black"/>
              </a:rPr>
              <a:t>l</a:t>
            </a:r>
            <a:r>
              <a:rPr sz="2000" spc="15" dirty="0">
                <a:latin typeface="Arial Black"/>
                <a:cs typeface="Arial Black"/>
              </a:rPr>
              <a:t>a</a:t>
            </a:r>
            <a:r>
              <a:rPr sz="2000" spc="-150" dirty="0">
                <a:latin typeface="Arial Black"/>
                <a:cs typeface="Arial Black"/>
              </a:rPr>
              <a:t>t</a:t>
            </a:r>
            <a:r>
              <a:rPr sz="2000" spc="-105" dirty="0">
                <a:latin typeface="Arial Black"/>
                <a:cs typeface="Arial Black"/>
              </a:rPr>
              <a:t>e</a:t>
            </a:r>
            <a:r>
              <a:rPr sz="2000" dirty="0">
                <a:latin typeface="Arial Black"/>
                <a:cs typeface="Arial Black"/>
              </a:rPr>
              <a:t>	</a:t>
            </a:r>
            <a:r>
              <a:rPr sz="2000" spc="-150" dirty="0">
                <a:latin typeface="Arial Black"/>
                <a:cs typeface="Arial Black"/>
              </a:rPr>
              <a:t>t</a:t>
            </a:r>
            <a:r>
              <a:rPr sz="2000" spc="-45" dirty="0">
                <a:latin typeface="Arial Black"/>
                <a:cs typeface="Arial Black"/>
              </a:rPr>
              <a:t>h</a:t>
            </a:r>
            <a:r>
              <a:rPr sz="2000" spc="-105" dirty="0">
                <a:latin typeface="Arial Black"/>
                <a:cs typeface="Arial Black"/>
              </a:rPr>
              <a:t>e</a:t>
            </a:r>
            <a:r>
              <a:rPr sz="2000" dirty="0">
                <a:latin typeface="Arial Black"/>
                <a:cs typeface="Arial Black"/>
              </a:rPr>
              <a:t>	</a:t>
            </a:r>
            <a:r>
              <a:rPr sz="2000" spc="15" dirty="0">
                <a:latin typeface="Arial Black"/>
                <a:cs typeface="Arial Black"/>
              </a:rPr>
              <a:t>p</a:t>
            </a:r>
            <a:r>
              <a:rPr sz="2000" spc="-110" dirty="0">
                <a:latin typeface="Arial Black"/>
                <a:cs typeface="Arial Black"/>
              </a:rPr>
              <a:t>e</a:t>
            </a:r>
            <a:r>
              <a:rPr sz="2000" spc="-130" dirty="0">
                <a:latin typeface="Arial Black"/>
                <a:cs typeface="Arial Black"/>
              </a:rPr>
              <a:t>r</a:t>
            </a:r>
            <a:r>
              <a:rPr sz="2000" spc="-145" dirty="0">
                <a:latin typeface="Arial Black"/>
                <a:cs typeface="Arial Black"/>
              </a:rPr>
              <a:t>c</a:t>
            </a:r>
            <a:r>
              <a:rPr sz="2000" spc="-110" dirty="0">
                <a:latin typeface="Arial Black"/>
                <a:cs typeface="Arial Black"/>
              </a:rPr>
              <a:t>e</a:t>
            </a:r>
            <a:r>
              <a:rPr sz="2000" spc="-45" dirty="0">
                <a:latin typeface="Arial Black"/>
                <a:cs typeface="Arial Black"/>
              </a:rPr>
              <a:t>n</a:t>
            </a:r>
            <a:r>
              <a:rPr sz="2000" spc="-150" dirty="0">
                <a:latin typeface="Arial Black"/>
                <a:cs typeface="Arial Black"/>
              </a:rPr>
              <a:t>t</a:t>
            </a:r>
            <a:r>
              <a:rPr sz="2000" spc="15" dirty="0">
                <a:latin typeface="Arial Black"/>
                <a:cs typeface="Arial Black"/>
              </a:rPr>
              <a:t>ag</a:t>
            </a:r>
            <a:r>
              <a:rPr sz="2000" spc="-105" dirty="0">
                <a:latin typeface="Arial Black"/>
                <a:cs typeface="Arial Black"/>
              </a:rPr>
              <a:t>e</a:t>
            </a:r>
            <a:r>
              <a:rPr sz="2000" dirty="0">
                <a:latin typeface="Arial Black"/>
                <a:cs typeface="Arial Black"/>
              </a:rPr>
              <a:t>	</a:t>
            </a:r>
            <a:r>
              <a:rPr sz="2000" spc="-160" dirty="0">
                <a:latin typeface="Arial Black"/>
                <a:cs typeface="Arial Black"/>
              </a:rPr>
              <a:t>s</a:t>
            </a:r>
            <a:r>
              <a:rPr sz="2000" spc="-45" dirty="0">
                <a:latin typeface="Arial Black"/>
                <a:cs typeface="Arial Black"/>
              </a:rPr>
              <a:t>h</a:t>
            </a:r>
            <a:r>
              <a:rPr sz="2000" spc="15" dirty="0">
                <a:latin typeface="Arial Black"/>
                <a:cs typeface="Arial Black"/>
              </a:rPr>
              <a:t>a</a:t>
            </a:r>
            <a:r>
              <a:rPr sz="2000" spc="-130" dirty="0">
                <a:latin typeface="Arial Black"/>
                <a:cs typeface="Arial Black"/>
              </a:rPr>
              <a:t>r</a:t>
            </a:r>
            <a:r>
              <a:rPr sz="2000" spc="-105" dirty="0">
                <a:latin typeface="Arial Black"/>
                <a:cs typeface="Arial Black"/>
              </a:rPr>
              <a:t>e</a:t>
            </a:r>
            <a:r>
              <a:rPr sz="2000" dirty="0">
                <a:latin typeface="Arial Black"/>
                <a:cs typeface="Arial Black"/>
              </a:rPr>
              <a:t>	</a:t>
            </a:r>
            <a:r>
              <a:rPr sz="2000" spc="-65" dirty="0">
                <a:latin typeface="Arial Black"/>
                <a:cs typeface="Arial Black"/>
              </a:rPr>
              <a:t>o</a:t>
            </a:r>
            <a:r>
              <a:rPr sz="2000" spc="-114" dirty="0">
                <a:latin typeface="Arial Black"/>
                <a:cs typeface="Arial Black"/>
              </a:rPr>
              <a:t>f</a:t>
            </a:r>
            <a:r>
              <a:rPr sz="2000" dirty="0">
                <a:latin typeface="Arial Black"/>
                <a:cs typeface="Arial Black"/>
              </a:rPr>
              <a:t>	</a:t>
            </a:r>
            <a:r>
              <a:rPr sz="2000" spc="-110" dirty="0">
                <a:latin typeface="Arial Black"/>
                <a:cs typeface="Arial Black"/>
              </a:rPr>
              <a:t>e</a:t>
            </a:r>
            <a:r>
              <a:rPr sz="2000" spc="15" dirty="0">
                <a:latin typeface="Arial Black"/>
                <a:cs typeface="Arial Black"/>
              </a:rPr>
              <a:t>a</a:t>
            </a:r>
            <a:r>
              <a:rPr sz="2000" spc="-145" dirty="0">
                <a:latin typeface="Arial Black"/>
                <a:cs typeface="Arial Black"/>
              </a:rPr>
              <a:t>c</a:t>
            </a:r>
            <a:r>
              <a:rPr sz="2000" spc="-25" dirty="0">
                <a:latin typeface="Arial Black"/>
                <a:cs typeface="Arial Black"/>
              </a:rPr>
              <a:t>h  </a:t>
            </a:r>
            <a:r>
              <a:rPr sz="2000" spc="-35" dirty="0">
                <a:latin typeface="Arial Black"/>
                <a:cs typeface="Arial Black"/>
              </a:rPr>
              <a:t>language </a:t>
            </a:r>
            <a:r>
              <a:rPr sz="2000" spc="-95" dirty="0">
                <a:latin typeface="Arial Black"/>
                <a:cs typeface="Arial Black"/>
              </a:rPr>
              <a:t>in </a:t>
            </a:r>
            <a:r>
              <a:rPr sz="2000" spc="-100" dirty="0">
                <a:latin typeface="Arial Black"/>
                <a:cs typeface="Arial Black"/>
              </a:rPr>
              <a:t>the </a:t>
            </a:r>
            <a:r>
              <a:rPr sz="2000" spc="-110" dirty="0">
                <a:latin typeface="Arial Black"/>
                <a:cs typeface="Arial Black"/>
              </a:rPr>
              <a:t>last </a:t>
            </a:r>
            <a:r>
              <a:rPr sz="2000" spc="-105" dirty="0">
                <a:latin typeface="Arial Black"/>
                <a:cs typeface="Arial Black"/>
              </a:rPr>
              <a:t>30</a:t>
            </a:r>
            <a:r>
              <a:rPr sz="2000" spc="-420" dirty="0">
                <a:latin typeface="Arial Black"/>
                <a:cs typeface="Arial Black"/>
              </a:rPr>
              <a:t> </a:t>
            </a:r>
            <a:r>
              <a:rPr sz="2000" spc="-50" dirty="0">
                <a:latin typeface="Arial Black"/>
                <a:cs typeface="Arial Black"/>
              </a:rPr>
              <a:t>days</a:t>
            </a:r>
            <a:endParaRPr sz="2000">
              <a:latin typeface="Arial Black"/>
              <a:cs typeface="Arial Black"/>
            </a:endParaRPr>
          </a:p>
          <a:p>
            <a:pPr>
              <a:lnSpc>
                <a:spcPct val="100000"/>
              </a:lnSpc>
              <a:spcBef>
                <a:spcPts val="40"/>
              </a:spcBef>
            </a:pPr>
            <a:endParaRPr sz="2200">
              <a:latin typeface="Arial Black"/>
              <a:cs typeface="Arial Black"/>
            </a:endParaRPr>
          </a:p>
          <a:p>
            <a:pPr marL="12700">
              <a:lnSpc>
                <a:spcPct val="100000"/>
              </a:lnSpc>
              <a:spcBef>
                <a:spcPts val="5"/>
              </a:spcBef>
            </a:pPr>
            <a:r>
              <a:rPr sz="2000" b="1" spc="-50" dirty="0">
                <a:latin typeface="Arial"/>
                <a:cs typeface="Arial"/>
              </a:rPr>
              <a:t>CODE</a:t>
            </a:r>
            <a:r>
              <a:rPr sz="2000" b="1" spc="-45" dirty="0">
                <a:latin typeface="Arial"/>
                <a:cs typeface="Arial"/>
              </a:rPr>
              <a:t> </a:t>
            </a:r>
            <a:r>
              <a:rPr sz="2000" spc="-180" dirty="0">
                <a:latin typeface="Arial Black"/>
                <a:cs typeface="Arial Black"/>
              </a:rPr>
              <a:t>:</a:t>
            </a:r>
            <a:endParaRPr sz="2000">
              <a:latin typeface="Arial Black"/>
              <a:cs typeface="Arial Black"/>
            </a:endParaRPr>
          </a:p>
          <a:p>
            <a:pPr>
              <a:lnSpc>
                <a:spcPct val="100000"/>
              </a:lnSpc>
              <a:spcBef>
                <a:spcPts val="40"/>
              </a:spcBef>
            </a:pPr>
            <a:endParaRPr sz="2200">
              <a:latin typeface="Arial Black"/>
              <a:cs typeface="Arial Black"/>
            </a:endParaRPr>
          </a:p>
          <a:p>
            <a:pPr marL="12700">
              <a:lnSpc>
                <a:spcPct val="100000"/>
              </a:lnSpc>
            </a:pPr>
            <a:r>
              <a:rPr sz="2000" spc="-310" dirty="0">
                <a:latin typeface="Arial Black"/>
                <a:cs typeface="Arial Black"/>
              </a:rPr>
              <a:t>SELECT</a:t>
            </a:r>
            <a:endParaRPr sz="2000">
              <a:latin typeface="Arial Black"/>
              <a:cs typeface="Arial Black"/>
            </a:endParaRPr>
          </a:p>
          <a:p>
            <a:pPr marL="12700" marR="9525">
              <a:lnSpc>
                <a:spcPct val="115500"/>
              </a:lnSpc>
            </a:pPr>
            <a:r>
              <a:rPr sz="2000" spc="-10" dirty="0">
                <a:latin typeface="Arial Black"/>
                <a:cs typeface="Arial Black"/>
              </a:rPr>
              <a:t>job_data.language </a:t>
            </a:r>
            <a:r>
              <a:rPr sz="2000" spc="-220" dirty="0">
                <a:latin typeface="Arial Black"/>
                <a:cs typeface="Arial Black"/>
              </a:rPr>
              <a:t>, </a:t>
            </a:r>
            <a:r>
              <a:rPr sz="2000" spc="-10" dirty="0">
                <a:latin typeface="Arial Black"/>
                <a:cs typeface="Arial Black"/>
              </a:rPr>
              <a:t>count(job_data.language)  </a:t>
            </a:r>
            <a:r>
              <a:rPr sz="2000" spc="-70" dirty="0">
                <a:latin typeface="Arial Black"/>
                <a:cs typeface="Arial Black"/>
              </a:rPr>
              <a:t>as </a:t>
            </a:r>
            <a:r>
              <a:rPr sz="2000" spc="-110" dirty="0">
                <a:latin typeface="Arial Black"/>
                <a:cs typeface="Arial Black"/>
              </a:rPr>
              <a:t>cnt</a:t>
            </a:r>
            <a:r>
              <a:rPr sz="2000" spc="-235" dirty="0">
                <a:latin typeface="Arial Black"/>
                <a:cs typeface="Arial Black"/>
              </a:rPr>
              <a:t> </a:t>
            </a:r>
            <a:r>
              <a:rPr sz="2000" spc="-220" dirty="0">
                <a:latin typeface="Arial Black"/>
                <a:cs typeface="Arial Black"/>
              </a:rPr>
              <a:t>,</a:t>
            </a:r>
            <a:endParaRPr sz="2000">
              <a:latin typeface="Arial Black"/>
              <a:cs typeface="Arial Black"/>
            </a:endParaRPr>
          </a:p>
          <a:p>
            <a:pPr marL="12700" marR="503555">
              <a:lnSpc>
                <a:spcPct val="115500"/>
              </a:lnSpc>
              <a:spcBef>
                <a:spcPts val="5"/>
              </a:spcBef>
            </a:pPr>
            <a:r>
              <a:rPr sz="2000" spc="-40" dirty="0">
                <a:latin typeface="Arial Black"/>
                <a:cs typeface="Arial Black"/>
              </a:rPr>
              <a:t>COUNT(job_data.language)*100/  </a:t>
            </a:r>
            <a:r>
              <a:rPr sz="2000" spc="-35" dirty="0">
                <a:latin typeface="Arial Black"/>
                <a:cs typeface="Arial Black"/>
              </a:rPr>
              <a:t>SUM(COUNT(job_data.language)) </a:t>
            </a:r>
            <a:r>
              <a:rPr sz="2000" spc="5" dirty="0">
                <a:latin typeface="Arial Black"/>
                <a:cs typeface="Arial Black"/>
              </a:rPr>
              <a:t>over()</a:t>
            </a:r>
            <a:r>
              <a:rPr sz="2000" spc="-335" dirty="0">
                <a:latin typeface="Arial Black"/>
                <a:cs typeface="Arial Black"/>
              </a:rPr>
              <a:t> </a:t>
            </a:r>
            <a:r>
              <a:rPr sz="2000" spc="-70" dirty="0">
                <a:latin typeface="Arial Black"/>
                <a:cs typeface="Arial Black"/>
              </a:rPr>
              <a:t>as  </a:t>
            </a:r>
            <a:r>
              <a:rPr sz="2000" spc="-55" dirty="0">
                <a:latin typeface="Arial Black"/>
                <a:cs typeface="Arial Black"/>
              </a:rPr>
              <a:t>Percentage_share</a:t>
            </a:r>
            <a:endParaRPr sz="2000">
              <a:latin typeface="Arial Black"/>
              <a:cs typeface="Arial Black"/>
            </a:endParaRPr>
          </a:p>
          <a:p>
            <a:pPr marL="12700">
              <a:lnSpc>
                <a:spcPct val="100000"/>
              </a:lnSpc>
              <a:spcBef>
                <a:spcPts val="370"/>
              </a:spcBef>
            </a:pPr>
            <a:r>
              <a:rPr sz="2000" spc="-210" dirty="0">
                <a:latin typeface="Arial Black"/>
                <a:cs typeface="Arial Black"/>
              </a:rPr>
              <a:t>FROM</a:t>
            </a:r>
            <a:r>
              <a:rPr sz="2000" spc="-155" dirty="0">
                <a:latin typeface="Arial Black"/>
                <a:cs typeface="Arial Black"/>
              </a:rPr>
              <a:t> </a:t>
            </a:r>
            <a:r>
              <a:rPr sz="2000" spc="35" dirty="0">
                <a:latin typeface="Arial Black"/>
                <a:cs typeface="Arial Black"/>
              </a:rPr>
              <a:t>job_data</a:t>
            </a:r>
            <a:endParaRPr sz="2000">
              <a:latin typeface="Arial Black"/>
              <a:cs typeface="Arial Black"/>
            </a:endParaRPr>
          </a:p>
          <a:p>
            <a:pPr marL="12700" marR="2374900">
              <a:lnSpc>
                <a:spcPct val="115500"/>
              </a:lnSpc>
            </a:pPr>
            <a:r>
              <a:rPr sz="2000" spc="-220" dirty="0">
                <a:latin typeface="Arial Black"/>
                <a:cs typeface="Arial Black"/>
              </a:rPr>
              <a:t>GROUP </a:t>
            </a:r>
            <a:r>
              <a:rPr sz="2000" spc="-325" dirty="0">
                <a:latin typeface="Arial Black"/>
                <a:cs typeface="Arial Black"/>
              </a:rPr>
              <a:t>BY </a:t>
            </a:r>
            <a:r>
              <a:rPr sz="2000" spc="-10" dirty="0">
                <a:latin typeface="Arial Black"/>
                <a:cs typeface="Arial Black"/>
              </a:rPr>
              <a:t>job_data.language  </a:t>
            </a:r>
            <a:r>
              <a:rPr sz="2000" spc="-250" dirty="0">
                <a:latin typeface="Arial Black"/>
                <a:cs typeface="Arial Black"/>
              </a:rPr>
              <a:t>ORDER </a:t>
            </a:r>
            <a:r>
              <a:rPr sz="2000" spc="-325" dirty="0">
                <a:latin typeface="Arial Black"/>
                <a:cs typeface="Arial Black"/>
              </a:rPr>
              <a:t>BY </a:t>
            </a:r>
            <a:r>
              <a:rPr sz="2000" spc="-110" dirty="0">
                <a:latin typeface="Arial Black"/>
                <a:cs typeface="Arial Black"/>
              </a:rPr>
              <a:t>cnt</a:t>
            </a:r>
            <a:r>
              <a:rPr sz="2000" spc="-229" dirty="0">
                <a:latin typeface="Arial Black"/>
                <a:cs typeface="Arial Black"/>
              </a:rPr>
              <a:t> </a:t>
            </a:r>
            <a:r>
              <a:rPr sz="2000" spc="-90" dirty="0">
                <a:latin typeface="Arial Black"/>
                <a:cs typeface="Arial Black"/>
              </a:rPr>
              <a:t>desc;</a:t>
            </a:r>
            <a:endParaRPr sz="2000">
              <a:latin typeface="Arial Black"/>
              <a:cs typeface="Arial Black"/>
            </a:endParaRPr>
          </a:p>
          <a:p>
            <a:pPr>
              <a:lnSpc>
                <a:spcPct val="100000"/>
              </a:lnSpc>
              <a:spcBef>
                <a:spcPts val="45"/>
              </a:spcBef>
            </a:pPr>
            <a:endParaRPr sz="2200">
              <a:latin typeface="Arial Black"/>
              <a:cs typeface="Arial Black"/>
            </a:endParaRPr>
          </a:p>
          <a:p>
            <a:pPr marL="12700">
              <a:lnSpc>
                <a:spcPct val="100000"/>
              </a:lnSpc>
            </a:pPr>
            <a:r>
              <a:rPr sz="2000" spc="-254" dirty="0">
                <a:latin typeface="Arial Black"/>
                <a:cs typeface="Arial Black"/>
              </a:rPr>
              <a:t>OUTPUT:</a:t>
            </a:r>
            <a:endParaRPr sz="2000">
              <a:latin typeface="Arial Black"/>
              <a:cs typeface="Arial Black"/>
            </a:endParaRPr>
          </a:p>
        </p:txBody>
      </p:sp>
      <p:sp>
        <p:nvSpPr>
          <p:cNvPr id="16" name="object 16"/>
          <p:cNvSpPr txBox="1"/>
          <p:nvPr/>
        </p:nvSpPr>
        <p:spPr>
          <a:xfrm>
            <a:off x="6984644" y="10066466"/>
            <a:ext cx="240029" cy="371475"/>
          </a:xfrm>
          <a:prstGeom prst="rect">
            <a:avLst/>
          </a:prstGeom>
        </p:spPr>
        <p:txBody>
          <a:bodyPr vert="horz" wrap="square" lIns="0" tIns="29845" rIns="0" bIns="0" rtlCol="0">
            <a:spAutoFit/>
          </a:bodyPr>
          <a:lstStyle/>
          <a:p>
            <a:pPr marL="38100">
              <a:lnSpc>
                <a:spcPct val="100000"/>
              </a:lnSpc>
              <a:spcBef>
                <a:spcPts val="235"/>
              </a:spcBef>
            </a:pPr>
            <a:r>
              <a:rPr sz="2000" b="1" spc="175" dirty="0">
                <a:latin typeface="Arial"/>
                <a:cs typeface="Arial"/>
              </a:rPr>
              <a:t>9</a:t>
            </a:r>
            <a:endParaRPr sz="2000">
              <a:latin typeface="Arial"/>
              <a:cs typeface="Arial"/>
            </a:endParaRPr>
          </a:p>
        </p:txBody>
      </p:sp>
      <p:sp>
        <p:nvSpPr>
          <p:cNvPr id="15" name="object 15"/>
          <p:cNvSpPr txBox="1">
            <a:spLocks noGrp="1"/>
          </p:cNvSpPr>
          <p:nvPr>
            <p:ph type="title"/>
          </p:nvPr>
        </p:nvSpPr>
        <p:spPr>
          <a:xfrm>
            <a:off x="1213838" y="379496"/>
            <a:ext cx="3188970" cy="695325"/>
          </a:xfrm>
          <a:prstGeom prst="rect">
            <a:avLst/>
          </a:prstGeom>
        </p:spPr>
        <p:txBody>
          <a:bodyPr vert="horz" wrap="square" lIns="0" tIns="12065" rIns="0" bIns="0" rtlCol="0">
            <a:spAutoFit/>
          </a:bodyPr>
          <a:lstStyle/>
          <a:p>
            <a:pPr marL="12700">
              <a:lnSpc>
                <a:spcPct val="100000"/>
              </a:lnSpc>
              <a:spcBef>
                <a:spcPts val="95"/>
              </a:spcBef>
            </a:pPr>
            <a:r>
              <a:rPr sz="4400" b="0" spc="-484" dirty="0">
                <a:solidFill>
                  <a:srgbClr val="000000"/>
                </a:solidFill>
                <a:latin typeface="Arial Black"/>
                <a:cs typeface="Arial Black"/>
              </a:rPr>
              <a:t>FINDING </a:t>
            </a:r>
            <a:r>
              <a:rPr sz="4400" b="0" spc="1105" dirty="0">
                <a:solidFill>
                  <a:srgbClr val="000000"/>
                </a:solidFill>
                <a:latin typeface="Arial Black"/>
                <a:cs typeface="Arial Black"/>
              </a:rPr>
              <a:t>-</a:t>
            </a:r>
            <a:r>
              <a:rPr sz="4400" b="0" spc="-235" dirty="0">
                <a:solidFill>
                  <a:srgbClr val="000000"/>
                </a:solidFill>
                <a:latin typeface="Arial Black"/>
                <a:cs typeface="Arial Black"/>
              </a:rPr>
              <a:t> </a:t>
            </a:r>
            <a:r>
              <a:rPr sz="4400" b="0" spc="-325" dirty="0">
                <a:solidFill>
                  <a:srgbClr val="000000"/>
                </a:solidFill>
                <a:latin typeface="Arial Black"/>
                <a:cs typeface="Arial Black"/>
              </a:rPr>
              <a:t>3</a:t>
            </a:r>
            <a:endParaRPr sz="4400">
              <a:latin typeface="Arial Black"/>
              <a:cs typeface="Arial Black"/>
            </a:endParaRPr>
          </a:p>
        </p:txBody>
      </p:sp>
      <p:grpSp>
        <p:nvGrpSpPr>
          <p:cNvPr id="17" name="object 2">
            <a:extLst>
              <a:ext uri="{FF2B5EF4-FFF2-40B4-BE49-F238E27FC236}">
                <a16:creationId xmlns:a16="http://schemas.microsoft.com/office/drawing/2014/main" id="{B80648AE-4B1C-404F-B98F-A63151DF1EEB}"/>
              </a:ext>
            </a:extLst>
          </p:cNvPr>
          <p:cNvGrpSpPr/>
          <p:nvPr/>
        </p:nvGrpSpPr>
        <p:grpSpPr>
          <a:xfrm>
            <a:off x="-21716" y="28028"/>
            <a:ext cx="7577707" cy="10687597"/>
            <a:chOff x="-21716" y="0"/>
            <a:chExt cx="7577707" cy="10687597"/>
          </a:xfrm>
        </p:grpSpPr>
        <p:sp>
          <p:nvSpPr>
            <p:cNvPr id="18" name="object 3">
              <a:extLst>
                <a:ext uri="{FF2B5EF4-FFF2-40B4-BE49-F238E27FC236}">
                  <a16:creationId xmlns:a16="http://schemas.microsoft.com/office/drawing/2014/main" id="{6A161F75-0F70-416D-851D-17961776C9FF}"/>
                </a:ext>
              </a:extLst>
            </p:cNvPr>
            <p:cNvSpPr/>
            <p:nvPr/>
          </p:nvSpPr>
          <p:spPr>
            <a:xfrm>
              <a:off x="0" y="0"/>
              <a:ext cx="7555991" cy="10687597"/>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dirty="0"/>
            </a:p>
          </p:txBody>
        </p:sp>
        <p:sp>
          <p:nvSpPr>
            <p:cNvPr id="19" name="object 4">
              <a:extLst>
                <a:ext uri="{FF2B5EF4-FFF2-40B4-BE49-F238E27FC236}">
                  <a16:creationId xmlns:a16="http://schemas.microsoft.com/office/drawing/2014/main" id="{3831BFCA-9A01-473C-894B-AC22EB22F283}"/>
                </a:ext>
              </a:extLst>
            </p:cNvPr>
            <p:cNvSpPr/>
            <p:nvPr/>
          </p:nvSpPr>
          <p:spPr>
            <a:xfrm>
              <a:off x="276479" y="361009"/>
              <a:ext cx="6997065" cy="9964420"/>
            </a:xfrm>
            <a:custGeom>
              <a:avLst/>
              <a:gdLst/>
              <a:ahLst/>
              <a:cxnLst/>
              <a:rect l="l" t="t" r="r" b="b"/>
              <a:pathLst>
                <a:path w="6997065" h="9964420">
                  <a:moveTo>
                    <a:pt x="6996506" y="0"/>
                  </a:moveTo>
                  <a:lnTo>
                    <a:pt x="0" y="0"/>
                  </a:lnTo>
                  <a:lnTo>
                    <a:pt x="0" y="20332"/>
                  </a:lnTo>
                  <a:lnTo>
                    <a:pt x="0" y="9943782"/>
                  </a:lnTo>
                  <a:lnTo>
                    <a:pt x="0" y="9964115"/>
                  </a:lnTo>
                  <a:lnTo>
                    <a:pt x="6996506" y="9964115"/>
                  </a:lnTo>
                  <a:lnTo>
                    <a:pt x="6996506" y="9943782"/>
                  </a:lnTo>
                  <a:lnTo>
                    <a:pt x="20243" y="9943782"/>
                  </a:lnTo>
                  <a:lnTo>
                    <a:pt x="20243" y="20332"/>
                  </a:lnTo>
                  <a:lnTo>
                    <a:pt x="6976262" y="20332"/>
                  </a:lnTo>
                  <a:lnTo>
                    <a:pt x="6976262" y="9943452"/>
                  </a:lnTo>
                  <a:lnTo>
                    <a:pt x="6996506" y="9943452"/>
                  </a:lnTo>
                  <a:lnTo>
                    <a:pt x="6996506" y="20332"/>
                  </a:lnTo>
                  <a:lnTo>
                    <a:pt x="6996506" y="0"/>
                  </a:lnTo>
                  <a:close/>
                </a:path>
              </a:pathLst>
            </a:cu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a:p>
          </p:txBody>
        </p:sp>
        <p:sp>
          <p:nvSpPr>
            <p:cNvPr id="20" name="object 6">
              <a:extLst>
                <a:ext uri="{FF2B5EF4-FFF2-40B4-BE49-F238E27FC236}">
                  <a16:creationId xmlns:a16="http://schemas.microsoft.com/office/drawing/2014/main" id="{E4701007-0702-4F22-94BE-A72BF49D1DB6}"/>
                </a:ext>
              </a:extLst>
            </p:cNvPr>
            <p:cNvSpPr/>
            <p:nvPr/>
          </p:nvSpPr>
          <p:spPr>
            <a:xfrm>
              <a:off x="-21716" y="10122447"/>
              <a:ext cx="5922010" cy="27940"/>
            </a:xfrm>
            <a:custGeom>
              <a:avLst/>
              <a:gdLst/>
              <a:ahLst/>
              <a:cxnLst/>
              <a:rect l="l" t="t" r="r" b="b"/>
              <a:pathLst>
                <a:path w="5922009" h="27940">
                  <a:moveTo>
                    <a:pt x="0" y="27359"/>
                  </a:moveTo>
                  <a:lnTo>
                    <a:pt x="0" y="8325"/>
                  </a:lnTo>
                  <a:lnTo>
                    <a:pt x="5921804" y="0"/>
                  </a:lnTo>
                  <a:lnTo>
                    <a:pt x="5921831" y="19033"/>
                  </a:lnTo>
                  <a:lnTo>
                    <a:pt x="0" y="27359"/>
                  </a:lnTo>
                  <a:close/>
                </a:path>
              </a:pathLst>
            </a:cu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a:p>
          </p:txBody>
        </p:sp>
      </p:grpSp>
      <p:sp>
        <p:nvSpPr>
          <p:cNvPr id="23" name="TextBox 22">
            <a:extLst>
              <a:ext uri="{FF2B5EF4-FFF2-40B4-BE49-F238E27FC236}">
                <a16:creationId xmlns:a16="http://schemas.microsoft.com/office/drawing/2014/main" id="{5342C8E0-BA29-49E2-A458-4AB0B9CB5C78}"/>
              </a:ext>
            </a:extLst>
          </p:cNvPr>
          <p:cNvSpPr txBox="1"/>
          <p:nvPr/>
        </p:nvSpPr>
        <p:spPr>
          <a:xfrm>
            <a:off x="378761" y="5204378"/>
            <a:ext cx="6749050" cy="1015663"/>
          </a:xfrm>
          <a:prstGeom prst="rect">
            <a:avLst/>
          </a:prstGeom>
          <a:noFill/>
        </p:spPr>
        <p:txBody>
          <a:bodyPr wrap="square" rtlCol="0">
            <a:spAutoFit/>
          </a:bodyPr>
          <a:lstStyle/>
          <a:p>
            <a:pPr marL="285750" indent="-285750">
              <a:buFont typeface="Wingdings" panose="05000000000000000000" pitchFamily="2" charset="2"/>
              <a:buChar char="q"/>
            </a:pPr>
            <a:r>
              <a:rPr lang="en-GB" sz="2000" dirty="0"/>
              <a:t>In this analysis we plotted the relationship between 'Total' and 'Payment' using a scatter plot, highlighting the correlation between these variables.</a:t>
            </a:r>
            <a:endParaRPr lang="en-IN" sz="2000" dirty="0"/>
          </a:p>
        </p:txBody>
      </p:sp>
      <p:pic>
        <p:nvPicPr>
          <p:cNvPr id="27" name="Picture 26">
            <a:extLst>
              <a:ext uri="{FF2B5EF4-FFF2-40B4-BE49-F238E27FC236}">
                <a16:creationId xmlns:a16="http://schemas.microsoft.com/office/drawing/2014/main" id="{4860556A-1439-4551-ACE6-E441BA96F5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934" y="550304"/>
            <a:ext cx="6643172" cy="4515034"/>
          </a:xfrm>
          <a:prstGeom prst="rect">
            <a:avLst/>
          </a:prstGeom>
        </p:spPr>
      </p:pic>
      <p:pic>
        <p:nvPicPr>
          <p:cNvPr id="29" name="Picture 28">
            <a:extLst>
              <a:ext uri="{FF2B5EF4-FFF2-40B4-BE49-F238E27FC236}">
                <a16:creationId xmlns:a16="http://schemas.microsoft.com/office/drawing/2014/main" id="{5C892DB9-79A1-4EAA-8C61-C069F665CD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6564" y="6737602"/>
            <a:ext cx="3455336" cy="3113640"/>
          </a:xfrm>
          <a:prstGeom prst="rect">
            <a:avLst/>
          </a:prstGeom>
        </p:spPr>
      </p:pic>
      <p:sp>
        <p:nvSpPr>
          <p:cNvPr id="30" name="Arrow: Right 29">
            <a:extLst>
              <a:ext uri="{FF2B5EF4-FFF2-40B4-BE49-F238E27FC236}">
                <a16:creationId xmlns:a16="http://schemas.microsoft.com/office/drawing/2014/main" id="{81F69DDA-7FB3-4305-A6F0-9B8A6F8CA734}"/>
              </a:ext>
            </a:extLst>
          </p:cNvPr>
          <p:cNvSpPr/>
          <p:nvPr/>
        </p:nvSpPr>
        <p:spPr>
          <a:xfrm>
            <a:off x="3249627" y="8043392"/>
            <a:ext cx="909624" cy="724669"/>
          </a:xfrm>
          <a:prstGeom prst="rightArrow">
            <a:avLst>
              <a:gd name="adj1" fmla="val 37732"/>
              <a:gd name="adj2" fmla="val 44742"/>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1" name="TextBox 30">
            <a:extLst>
              <a:ext uri="{FF2B5EF4-FFF2-40B4-BE49-F238E27FC236}">
                <a16:creationId xmlns:a16="http://schemas.microsoft.com/office/drawing/2014/main" id="{A55F1E81-86F7-448B-8E0E-9AD66C542CE0}"/>
              </a:ext>
            </a:extLst>
          </p:cNvPr>
          <p:cNvSpPr txBox="1"/>
          <p:nvPr/>
        </p:nvSpPr>
        <p:spPr>
          <a:xfrm>
            <a:off x="4297505" y="6797675"/>
            <a:ext cx="2927167" cy="2554545"/>
          </a:xfrm>
          <a:prstGeom prst="rect">
            <a:avLst/>
          </a:prstGeom>
          <a:noFill/>
        </p:spPr>
        <p:txBody>
          <a:bodyPr wrap="square" rtlCol="0">
            <a:spAutoFit/>
          </a:bodyPr>
          <a:lstStyle/>
          <a:p>
            <a:pPr marL="285750" indent="-285750">
              <a:buFont typeface="Wingdings" panose="05000000000000000000" pitchFamily="2" charset="2"/>
              <a:buChar char="q"/>
            </a:pPr>
            <a:r>
              <a:rPr lang="en-GB" sz="2000" dirty="0"/>
              <a:t>Here I show income distribution with a colorful pie chart.</a:t>
            </a:r>
          </a:p>
          <a:p>
            <a:pPr marL="285750" indent="-285750">
              <a:buFont typeface="Courier New" panose="02070309020205020404" pitchFamily="49" charset="0"/>
              <a:buChar char="o"/>
            </a:pPr>
            <a:endParaRPr lang="en-GB" sz="2000" dirty="0"/>
          </a:p>
          <a:p>
            <a:pPr marL="285750" indent="-285750">
              <a:buFont typeface="Courier New" panose="02070309020205020404" pitchFamily="49" charset="0"/>
              <a:buChar char="o"/>
            </a:pPr>
            <a:r>
              <a:rPr lang="en-GB" sz="2000" dirty="0"/>
              <a:t>Analyzing income distribution by month using a visually appealing pie chart.</a:t>
            </a:r>
            <a:endParaRPr lang="en-IN" sz="2000" dirty="0"/>
          </a:p>
        </p:txBody>
      </p:sp>
      <p:sp>
        <p:nvSpPr>
          <p:cNvPr id="21" name="TextBox 20">
            <a:extLst>
              <a:ext uri="{FF2B5EF4-FFF2-40B4-BE49-F238E27FC236}">
                <a16:creationId xmlns:a16="http://schemas.microsoft.com/office/drawing/2014/main" id="{D87993D2-A18E-4B61-B231-15A116255375}"/>
              </a:ext>
            </a:extLst>
          </p:cNvPr>
          <p:cNvSpPr txBox="1"/>
          <p:nvPr/>
        </p:nvSpPr>
        <p:spPr>
          <a:xfrm>
            <a:off x="6673850" y="9851242"/>
            <a:ext cx="550822"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 8</a:t>
            </a:r>
          </a:p>
        </p:txBody>
      </p:sp>
    </p:spTree>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
  <TotalTime>1034</TotalTime>
  <Words>2927</Words>
  <Application>Microsoft Office PowerPoint</Application>
  <PresentationFormat>Custom</PresentationFormat>
  <Paragraphs>247</Paragraphs>
  <Slides>30</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30</vt:i4>
      </vt:variant>
    </vt:vector>
  </HeadingPairs>
  <TitlesOfParts>
    <vt:vector size="48" baseType="lpstr">
      <vt:lpstr>Aparajita</vt:lpstr>
      <vt:lpstr>Arial</vt:lpstr>
      <vt:lpstr>Arial Black</vt:lpstr>
      <vt:lpstr>Arial Narrow</vt:lpstr>
      <vt:lpstr>Bahnschrift</vt:lpstr>
      <vt:lpstr>Book Antiqua</vt:lpstr>
      <vt:lpstr>Cambria</vt:lpstr>
      <vt:lpstr>Corbel</vt:lpstr>
      <vt:lpstr>Courier New</vt:lpstr>
      <vt:lpstr>Georgia</vt:lpstr>
      <vt:lpstr>Gill Sans MT</vt:lpstr>
      <vt:lpstr>Leelawadee</vt:lpstr>
      <vt:lpstr>Times New Roman</vt:lpstr>
      <vt:lpstr>Trebuchet MS</vt:lpstr>
      <vt:lpstr>Verdana</vt:lpstr>
      <vt:lpstr>Wingdings</vt:lpstr>
      <vt:lpstr>Wingdings 2</vt:lpstr>
      <vt:lpstr>Frame</vt:lpstr>
      <vt:lpstr>DATA-Driven Analysis Report  *PORTFOLIO* </vt:lpstr>
      <vt:lpstr>PowerPoint Presentation</vt:lpstr>
      <vt:lpstr>PowerPoint Presentation</vt:lpstr>
      <vt:lpstr>The Problem</vt:lpstr>
      <vt:lpstr>DESIGN</vt:lpstr>
      <vt:lpstr>PowerPoint Presentation</vt:lpstr>
      <vt:lpstr>FINDING – 2</vt:lpstr>
      <vt:lpstr>PowerPoint Presentation</vt:lpstr>
      <vt:lpstr>FINDING - 3</vt:lpstr>
      <vt:lpstr>CONCLUSION</vt:lpstr>
      <vt:lpstr>PowerPoint Presentation</vt:lpstr>
      <vt:lpstr>The Problem</vt:lpstr>
      <vt:lpstr>PowerPoint Presentation</vt:lpstr>
      <vt:lpstr>FINDING – 5</vt:lpstr>
      <vt:lpstr>PowerPoint Presentation</vt:lpstr>
      <vt:lpstr>CONCLUSION</vt:lpstr>
      <vt:lpstr>The Problem</vt:lpstr>
      <vt:lpstr>PowerPoint Presentation</vt:lpstr>
      <vt:lpstr>OUTPUT :-</vt:lpstr>
      <vt:lpstr>PowerPoint Presentation</vt:lpstr>
      <vt:lpstr>PowerPoint Presentation</vt:lpstr>
      <vt:lpstr>PowerPoint Presentation</vt:lpstr>
      <vt:lpstr>The Problem</vt:lpstr>
      <vt:lpstr>DESIGN</vt:lpstr>
      <vt:lpstr>PowerPoint Presentation</vt:lpstr>
      <vt:lpstr>OUTPUT :-</vt:lpstr>
      <vt:lpstr>OUTPUT :-</vt:lpstr>
      <vt:lpstr>PowerPoint Presentation</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Abstract Project Portfolio Cover</dc:title>
  <dc:creator>Alvish Kansagara</dc:creator>
  <cp:keywords>DAFjQXfb2N8,BAEvWmBSojk</cp:keywords>
  <cp:lastModifiedBy>N I H A L</cp:lastModifiedBy>
  <cp:revision>78</cp:revision>
  <cp:lastPrinted>2023-06-19T08:21:22Z</cp:lastPrinted>
  <dcterms:created xsi:type="dcterms:W3CDTF">2023-06-06T10:54:57Z</dcterms:created>
  <dcterms:modified xsi:type="dcterms:W3CDTF">2023-06-25T12:11:14Z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2023-05-20T00:00:00Z</vt:filetime>
  </property>
  <property fmtid="{D5CDD505-2E9C-101B-9397-08002B2CF9AE}" pid="3" name="Creator">
    <vt:lpwstr>Canva</vt:lpwstr>
  </property>
  <property fmtid="{D5CDD505-2E9C-101B-9397-08002B2CF9AE}" pid="4" name="LastSaved">
    <vt:filetime>2023-06-06T00:00:00Z</vt:filetime>
  </property>
</Properties>
</file>